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4.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9.xml" ContentType="application/vnd.openxmlformats-officedocument.presentationml.tags+xml"/>
  <Override PartName="/ppt/notesSlides/notesSlide6.xml" ContentType="application/vnd.openxmlformats-officedocument.presentationml.notesSlide+xml"/>
  <Override PartName="/ppt/tags/tag8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8"/>
    <p:sldMasterId id="2147484675" r:id="rId49"/>
    <p:sldMasterId id="2147484814" r:id="rId50"/>
    <p:sldMasterId id="2147484849" r:id="rId51"/>
  </p:sldMasterIdLst>
  <p:notesMasterIdLst>
    <p:notesMasterId r:id="rId106"/>
  </p:notesMasterIdLst>
  <p:handoutMasterIdLst>
    <p:handoutMasterId r:id="rId107"/>
  </p:handoutMasterIdLst>
  <p:sldIdLst>
    <p:sldId id="2376" r:id="rId52"/>
    <p:sldId id="1977" r:id="rId53"/>
    <p:sldId id="2238" r:id="rId54"/>
    <p:sldId id="2377" r:id="rId55"/>
    <p:sldId id="2292" r:id="rId56"/>
    <p:sldId id="2294" r:id="rId57"/>
    <p:sldId id="2295" r:id="rId58"/>
    <p:sldId id="1574" r:id="rId59"/>
    <p:sldId id="1575" r:id="rId60"/>
    <p:sldId id="1577" r:id="rId61"/>
    <p:sldId id="1578" r:id="rId62"/>
    <p:sldId id="1579" r:id="rId63"/>
    <p:sldId id="2318" r:id="rId64"/>
    <p:sldId id="2298" r:id="rId65"/>
    <p:sldId id="2030" r:id="rId66"/>
    <p:sldId id="2379" r:id="rId67"/>
    <p:sldId id="2380" r:id="rId68"/>
    <p:sldId id="2382" r:id="rId69"/>
    <p:sldId id="1998" r:id="rId70"/>
    <p:sldId id="1999" r:id="rId71"/>
    <p:sldId id="2000" r:id="rId72"/>
    <p:sldId id="2001" r:id="rId73"/>
    <p:sldId id="2031" r:id="rId74"/>
    <p:sldId id="2383" r:id="rId75"/>
    <p:sldId id="2384" r:id="rId76"/>
    <p:sldId id="2385" r:id="rId77"/>
    <p:sldId id="2004" r:id="rId78"/>
    <p:sldId id="2005" r:id="rId79"/>
    <p:sldId id="2006" r:id="rId80"/>
    <p:sldId id="2007" r:id="rId81"/>
    <p:sldId id="2008" r:id="rId82"/>
    <p:sldId id="2009" r:id="rId83"/>
    <p:sldId id="2010" r:id="rId84"/>
    <p:sldId id="2386" r:id="rId85"/>
    <p:sldId id="2387" r:id="rId86"/>
    <p:sldId id="2388" r:id="rId87"/>
    <p:sldId id="2013" r:id="rId88"/>
    <p:sldId id="2014" r:id="rId89"/>
    <p:sldId id="2015" r:id="rId90"/>
    <p:sldId id="2016" r:id="rId91"/>
    <p:sldId id="2017" r:id="rId92"/>
    <p:sldId id="2018" r:id="rId93"/>
    <p:sldId id="2019" r:id="rId94"/>
    <p:sldId id="2378" r:id="rId95"/>
    <p:sldId id="2033" r:id="rId96"/>
    <p:sldId id="2021" r:id="rId97"/>
    <p:sldId id="2022" r:id="rId98"/>
    <p:sldId id="2023" r:id="rId99"/>
    <p:sldId id="2024" r:id="rId100"/>
    <p:sldId id="2025" r:id="rId101"/>
    <p:sldId id="2304" r:id="rId102"/>
    <p:sldId id="2319" r:id="rId103"/>
    <p:sldId id="2321" r:id="rId104"/>
    <p:sldId id="2322" r:id="rId10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E57FD6-4BF1-4FF1-8C77-111BFD883D95}">
          <p14:sldIdLst>
            <p14:sldId id="2376"/>
            <p14:sldId id="1977"/>
            <p14:sldId id="2238"/>
            <p14:sldId id="2377"/>
            <p14:sldId id="2292"/>
            <p14:sldId id="2294"/>
            <p14:sldId id="2295"/>
            <p14:sldId id="1574"/>
            <p14:sldId id="1575"/>
            <p14:sldId id="1577"/>
            <p14:sldId id="1578"/>
            <p14:sldId id="1579"/>
            <p14:sldId id="2318"/>
            <p14:sldId id="2298"/>
          </p14:sldIdLst>
        </p14:section>
        <p14:section name="Section 2.1" id="{E84F0E73-862C-46FF-B854-D4921D92F55F}">
          <p14:sldIdLst>
            <p14:sldId id="2030"/>
            <p14:sldId id="2379"/>
            <p14:sldId id="2380"/>
            <p14:sldId id="2382"/>
            <p14:sldId id="1998"/>
            <p14:sldId id="1999"/>
            <p14:sldId id="2000"/>
            <p14:sldId id="2001"/>
          </p14:sldIdLst>
        </p14:section>
        <p14:section name="Section 2.2" id="{B2DAB00E-1262-4FF6-95BC-9327D61A2E02}">
          <p14:sldIdLst>
            <p14:sldId id="2031"/>
            <p14:sldId id="2383"/>
            <p14:sldId id="2384"/>
            <p14:sldId id="2385"/>
            <p14:sldId id="2004"/>
            <p14:sldId id="2005"/>
            <p14:sldId id="2006"/>
            <p14:sldId id="2007"/>
            <p14:sldId id="2008"/>
            <p14:sldId id="2009"/>
            <p14:sldId id="2010"/>
          </p14:sldIdLst>
        </p14:section>
        <p14:section name="Section 3.1" id="{6454F4B5-EEFC-440E-9F6D-057F53A958E1}">
          <p14:sldIdLst>
            <p14:sldId id="2386"/>
            <p14:sldId id="2387"/>
            <p14:sldId id="2388"/>
            <p14:sldId id="2013"/>
            <p14:sldId id="2014"/>
            <p14:sldId id="2015"/>
            <p14:sldId id="2016"/>
            <p14:sldId id="2017"/>
            <p14:sldId id="2018"/>
            <p14:sldId id="2019"/>
          </p14:sldIdLst>
        </p14:section>
        <p14:section name="Survey" id="{946F5197-7C3E-ED45-8EE5-632BD8E12046}">
          <p14:sldIdLst>
            <p14:sldId id="2378"/>
          </p14:sldIdLst>
        </p14:section>
        <p14:section name="Section 3.2" id="{6B291AF2-2DEC-4E6D-98E3-91FBC4272EB8}">
          <p14:sldIdLst>
            <p14:sldId id="2033"/>
            <p14:sldId id="2021"/>
            <p14:sldId id="2022"/>
            <p14:sldId id="2023"/>
            <p14:sldId id="2024"/>
            <p14:sldId id="2025"/>
          </p14:sldIdLst>
        </p14:section>
        <p14:section name="Wrap Up and Next Steps" id="{277DB878-E573-3D4B-B1DB-23FE4001D9BB}">
          <p14:sldIdLst>
            <p14:sldId id="2304"/>
            <p14:sldId id="2319"/>
            <p14:sldId id="2321"/>
            <p14:sldId id="23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Tom Ware" initials="TW" lastIdx="26" clrIdx="9">
    <p:extLst>
      <p:ext uri="{19B8F6BF-5375-455C-9EA6-DF929625EA0E}">
        <p15:presenceInfo xmlns:p15="http://schemas.microsoft.com/office/powerpoint/2012/main" userId="Tom Ware" providerId="None"/>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10" name="Juli May" initials="JM" lastIdx="1" clrIdx="10">
    <p:extLst>
      <p:ext uri="{19B8F6BF-5375-455C-9EA6-DF929625EA0E}">
        <p15:presenceInfo xmlns:p15="http://schemas.microsoft.com/office/powerpoint/2012/main" userId="S-1-5-21-3770494660-1800110965-1935647350-995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26"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a:srgbClr val="0078D4"/>
    <a:srgbClr val="50E6FF"/>
    <a:srgbClr val="30E5D0"/>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0" autoAdjust="0"/>
    <p:restoredTop sz="85929" autoAdjust="0"/>
  </p:normalViewPr>
  <p:slideViewPr>
    <p:cSldViewPr snapToGrid="0">
      <p:cViewPr>
        <p:scale>
          <a:sx n="76" d="100"/>
          <a:sy n="76" d="100"/>
        </p:scale>
        <p:origin x="272" y="153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2" d="100"/>
          <a:sy n="82" d="100"/>
        </p:scale>
        <p:origin x="315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12.xml"/><Relationship Id="rId68" Type="http://schemas.openxmlformats.org/officeDocument/2006/relationships/slide" Target="slides/slide17.xml"/><Relationship Id="rId84" Type="http://schemas.openxmlformats.org/officeDocument/2006/relationships/slide" Target="slides/slide33.xml"/><Relationship Id="rId89" Type="http://schemas.openxmlformats.org/officeDocument/2006/relationships/slide" Target="slides/slide38.xml"/><Relationship Id="rId112" Type="http://schemas.openxmlformats.org/officeDocument/2006/relationships/tableStyles" Target="tableStyles.xml"/><Relationship Id="rId16" Type="http://schemas.openxmlformats.org/officeDocument/2006/relationships/customXml" Target="../customXml/item16.xml"/><Relationship Id="rId107" Type="http://schemas.openxmlformats.org/officeDocument/2006/relationships/handoutMaster" Target="handoutMasters/handoutMaster1.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 Target="slides/slide2.xml"/><Relationship Id="rId58" Type="http://schemas.openxmlformats.org/officeDocument/2006/relationships/slide" Target="slides/slide7.xml"/><Relationship Id="rId74" Type="http://schemas.openxmlformats.org/officeDocument/2006/relationships/slide" Target="slides/slide23.xml"/><Relationship Id="rId79" Type="http://schemas.openxmlformats.org/officeDocument/2006/relationships/slide" Target="slides/slide28.xml"/><Relationship Id="rId102" Type="http://schemas.openxmlformats.org/officeDocument/2006/relationships/slide" Target="slides/slide51.xml"/><Relationship Id="rId5" Type="http://schemas.openxmlformats.org/officeDocument/2006/relationships/customXml" Target="../customXml/item5.xml"/><Relationship Id="rId90" Type="http://schemas.openxmlformats.org/officeDocument/2006/relationships/slide" Target="slides/slide39.xml"/><Relationship Id="rId95" Type="http://schemas.openxmlformats.org/officeDocument/2006/relationships/slide" Target="slides/slide44.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slideMaster" Target="slideMasters/slideMaster1.xml"/><Relationship Id="rId64" Type="http://schemas.openxmlformats.org/officeDocument/2006/relationships/slide" Target="slides/slide13.xml"/><Relationship Id="rId69" Type="http://schemas.openxmlformats.org/officeDocument/2006/relationships/slide" Target="slides/slide18.xml"/><Relationship Id="rId80" Type="http://schemas.openxmlformats.org/officeDocument/2006/relationships/slide" Target="slides/slide29.xml"/><Relationship Id="rId85" Type="http://schemas.openxmlformats.org/officeDocument/2006/relationships/slide" Target="slides/slide34.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8.xml"/><Relationship Id="rId103" Type="http://schemas.openxmlformats.org/officeDocument/2006/relationships/slide" Target="slides/slide52.xml"/><Relationship Id="rId108" Type="http://schemas.openxmlformats.org/officeDocument/2006/relationships/commentAuthors" Target="commentAuthors.xml"/><Relationship Id="rId54" Type="http://schemas.openxmlformats.org/officeDocument/2006/relationships/slide" Target="slides/slide3.xml"/><Relationship Id="rId70" Type="http://schemas.openxmlformats.org/officeDocument/2006/relationships/slide" Target="slides/slide19.xml"/><Relationship Id="rId75" Type="http://schemas.openxmlformats.org/officeDocument/2006/relationships/slide" Target="slides/slide24.xml"/><Relationship Id="rId91" Type="http://schemas.openxmlformats.org/officeDocument/2006/relationships/slide" Target="slides/slide40.xml"/><Relationship Id="rId96" Type="http://schemas.openxmlformats.org/officeDocument/2006/relationships/slide" Target="slides/slide45.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slideMaster" Target="slideMasters/slideMaster2.xml"/><Relationship Id="rId57" Type="http://schemas.openxmlformats.org/officeDocument/2006/relationships/slide" Target="slides/slide6.xml"/><Relationship Id="rId106" Type="http://schemas.openxmlformats.org/officeDocument/2006/relationships/notesMaster" Target="notesMasters/notesMaster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 Target="slides/slide1.xml"/><Relationship Id="rId60" Type="http://schemas.openxmlformats.org/officeDocument/2006/relationships/slide" Target="slides/slide9.xml"/><Relationship Id="rId65" Type="http://schemas.openxmlformats.org/officeDocument/2006/relationships/slide" Target="slides/slide14.xml"/><Relationship Id="rId73" Type="http://schemas.openxmlformats.org/officeDocument/2006/relationships/slide" Target="slides/slide22.xml"/><Relationship Id="rId78" Type="http://schemas.openxmlformats.org/officeDocument/2006/relationships/slide" Target="slides/slide27.xml"/><Relationship Id="rId81" Type="http://schemas.openxmlformats.org/officeDocument/2006/relationships/slide" Target="slides/slide30.xml"/><Relationship Id="rId86" Type="http://schemas.openxmlformats.org/officeDocument/2006/relationships/slide" Target="slides/slide35.xml"/><Relationship Id="rId94" Type="http://schemas.openxmlformats.org/officeDocument/2006/relationships/slide" Target="slides/slide43.xml"/><Relationship Id="rId99" Type="http://schemas.openxmlformats.org/officeDocument/2006/relationships/slide" Target="slides/slide48.xml"/><Relationship Id="rId101" Type="http://schemas.openxmlformats.org/officeDocument/2006/relationships/slide" Target="slides/slide50.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109" Type="http://schemas.openxmlformats.org/officeDocument/2006/relationships/presProps" Target="presProps.xml"/><Relationship Id="rId34" Type="http://schemas.openxmlformats.org/officeDocument/2006/relationships/customXml" Target="../customXml/item34.xml"/><Relationship Id="rId50" Type="http://schemas.openxmlformats.org/officeDocument/2006/relationships/slideMaster" Target="slideMasters/slideMaster3.xml"/><Relationship Id="rId55" Type="http://schemas.openxmlformats.org/officeDocument/2006/relationships/slide" Target="slides/slide4.xml"/><Relationship Id="rId76" Type="http://schemas.openxmlformats.org/officeDocument/2006/relationships/slide" Target="slides/slide25.xml"/><Relationship Id="rId97" Type="http://schemas.openxmlformats.org/officeDocument/2006/relationships/slide" Target="slides/slide46.xml"/><Relationship Id="rId104" Type="http://schemas.openxmlformats.org/officeDocument/2006/relationships/slide" Target="slides/slide53.xml"/><Relationship Id="rId7" Type="http://schemas.openxmlformats.org/officeDocument/2006/relationships/customXml" Target="../customXml/item7.xml"/><Relationship Id="rId71" Type="http://schemas.openxmlformats.org/officeDocument/2006/relationships/slide" Target="slides/slide20.xml"/><Relationship Id="rId92" Type="http://schemas.openxmlformats.org/officeDocument/2006/relationships/slide" Target="slides/slide41.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15.xml"/><Relationship Id="rId87" Type="http://schemas.openxmlformats.org/officeDocument/2006/relationships/slide" Target="slides/slide36.xml"/><Relationship Id="rId110" Type="http://schemas.openxmlformats.org/officeDocument/2006/relationships/viewProps" Target="viewProps.xml"/><Relationship Id="rId61" Type="http://schemas.openxmlformats.org/officeDocument/2006/relationships/slide" Target="slides/slide10.xml"/><Relationship Id="rId82" Type="http://schemas.openxmlformats.org/officeDocument/2006/relationships/slide" Target="slides/slide31.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5.xml"/><Relationship Id="rId77" Type="http://schemas.openxmlformats.org/officeDocument/2006/relationships/slide" Target="slides/slide26.xml"/><Relationship Id="rId100" Type="http://schemas.openxmlformats.org/officeDocument/2006/relationships/slide" Target="slides/slide49.xml"/><Relationship Id="rId105" Type="http://schemas.openxmlformats.org/officeDocument/2006/relationships/slide" Target="slides/slide54.xml"/><Relationship Id="rId8" Type="http://schemas.openxmlformats.org/officeDocument/2006/relationships/customXml" Target="../customXml/item8.xml"/><Relationship Id="rId51" Type="http://schemas.openxmlformats.org/officeDocument/2006/relationships/slideMaster" Target="slideMasters/slideMaster4.xml"/><Relationship Id="rId72" Type="http://schemas.openxmlformats.org/officeDocument/2006/relationships/slide" Target="slides/slide21.xml"/><Relationship Id="rId93" Type="http://schemas.openxmlformats.org/officeDocument/2006/relationships/slide" Target="slides/slide42.xml"/><Relationship Id="rId98" Type="http://schemas.openxmlformats.org/officeDocument/2006/relationships/slide" Target="slides/slide47.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16.xml"/><Relationship Id="rId20" Type="http://schemas.openxmlformats.org/officeDocument/2006/relationships/customXml" Target="../customXml/item20.xml"/><Relationship Id="rId41" Type="http://schemas.openxmlformats.org/officeDocument/2006/relationships/customXml" Target="../customXml/item41.xml"/><Relationship Id="rId62" Type="http://schemas.openxmlformats.org/officeDocument/2006/relationships/slide" Target="slides/slide11.xml"/><Relationship Id="rId83" Type="http://schemas.openxmlformats.org/officeDocument/2006/relationships/slide" Target="slides/slide32.xml"/><Relationship Id="rId88" Type="http://schemas.openxmlformats.org/officeDocument/2006/relationships/slide" Target="slides/slide37.xml"/><Relationship Id="rId11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4/4/20 9:52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4/4/20 9:52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jupyter.org/" TargetMode="External"/><Relationship Id="rId7" Type="http://schemas.openxmlformats.org/officeDocument/2006/relationships/hyperlink" Target="https://seaborn.pydata.org/"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www.numpy.org/" TargetMode="External"/><Relationship Id="rId5" Type="http://schemas.openxmlformats.org/officeDocument/2006/relationships/hyperlink" Target="http://scikit-learn.org/stable/index.html" TargetMode="External"/><Relationship Id="rId4" Type="http://schemas.openxmlformats.org/officeDocument/2006/relationships/hyperlink" Target="https://ipython.or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mathworld.wolfram.com/Distance.html"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mathworld.wolfram.com/Distance.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download.microsoft.com/download/4/3/8/438BE24D-4D58-4D9A-900A-A1FC58220813/Microsoft_Security_Intelligence_Report%20_volume8_July-Dec2009_English.pdf"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en.wikipedia.org/wiki/Conditional_probability" TargetMode="External"/><Relationship Id="rId4" Type="http://schemas.openxmlformats.org/officeDocument/2006/relationships/hyperlink" Target="https://www.talosintelligence.com/reputation_center/email_rep"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archive.ics.uci.edu/ml/datasets/SMS+Spam+Collection"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en.wikipedia.org/wiki/Least_squares" TargetMode="External"/><Relationship Id="rId2" Type="http://schemas.openxmlformats.org/officeDocument/2006/relationships/slide" Target="../slides/slide37.xml"/><Relationship Id="rId1" Type="http://schemas.openxmlformats.org/officeDocument/2006/relationships/notesMaster" Target="../notesMasters/notesMaster1.xml"/><Relationship Id="rId6" Type="http://schemas.openxmlformats.org/officeDocument/2006/relationships/hyperlink" Target="https://unstats.un.org/unsd/demographic/products/socind/" TargetMode="External"/><Relationship Id="rId5" Type="http://schemas.openxmlformats.org/officeDocument/2006/relationships/hyperlink" Target="https://en.wikipedia.org/wiki/Least_squares" TargetMode="External"/><Relationship Id="rId4" Type="http://schemas.openxmlformats.org/officeDocument/2006/relationships/hyperlink" Target="https://unstats.un.org/unsd/demographic/products/socind/" TargetMode="Externa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en.wikipedia.org/wiki/Overfitting" TargetMode="External"/><Relationship Id="rId2" Type="http://schemas.openxmlformats.org/officeDocument/2006/relationships/slide" Target="../slides/slide40.xml"/><Relationship Id="rId1" Type="http://schemas.openxmlformats.org/officeDocument/2006/relationships/notesMaster" Target="../notesMasters/notesMaster1.xml"/><Relationship Id="rId6" Type="http://schemas.openxmlformats.org/officeDocument/2006/relationships/hyperlink" Target="https://en.wikipedia.org/wiki/Curse_of_dimensionality" TargetMode="External"/><Relationship Id="rId5" Type="http://schemas.openxmlformats.org/officeDocument/2006/relationships/hyperlink" Target="https://en.wikipedia.org/wiki/Overfitting" TargetMode="External"/><Relationship Id="rId4" Type="http://schemas.openxmlformats.org/officeDocument/2006/relationships/hyperlink" Target="https://en.wikipedia.org/wiki/Curse_of_dimensionality"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en.wikipedia.org/wiki/Overfitting"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en.wikipedia.org/wiki/Curse_of_dimensionality" TargetMode="External"/><Relationship Id="rId5" Type="http://schemas.openxmlformats.org/officeDocument/2006/relationships/hyperlink" Target="https://en.wikipedia.org/wiki/Overfitting" TargetMode="External"/><Relationship Id="rId4" Type="http://schemas.openxmlformats.org/officeDocument/2006/relationships/hyperlink" Target="https://en.wikipedia.org/wiki/Curse_of_dimensionality"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en.wikipedia.org/wiki/One-ho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n.wikipedia.org/wiki/Ordinary_least_squares" TargetMode="External"/><Relationship Id="rId2" Type="http://schemas.openxmlformats.org/officeDocument/2006/relationships/slide" Target="../slides/slide50.xml"/><Relationship Id="rId1" Type="http://schemas.openxmlformats.org/officeDocument/2006/relationships/notesMaster" Target="../notesMasters/notesMaster1.xml"/><Relationship Id="rId4" Type="http://schemas.openxmlformats.org/officeDocument/2006/relationships/hyperlink" Target="https://en.wikipedia.org/wiki/Tikhonov_regularization"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4/7/20 9:06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6213420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a:t>
            </a:r>
            <a:r>
              <a:rPr lang="en-US" baseline="0" dirty="0"/>
              <a:t> with a specific question: “Is this retinal scan of a diseased eye?”</a:t>
            </a:r>
          </a:p>
          <a:p>
            <a:endParaRPr lang="en-US" baseline="0" dirty="0"/>
          </a:p>
          <a:p>
            <a:r>
              <a:rPr lang="en-US" dirty="0"/>
              <a:t>Build</a:t>
            </a:r>
            <a:r>
              <a:rPr lang="en-US" baseline="0" dirty="0"/>
              <a:t> the puzzle by necessity. Don’t mention something new (features) until you need it.</a:t>
            </a:r>
          </a:p>
          <a:p>
            <a:endParaRPr lang="en-US" baseline="0" dirty="0"/>
          </a:p>
          <a:p>
            <a:pPr marL="228600" indent="-228600">
              <a:buAutoNum type="arabicPeriod"/>
            </a:pPr>
            <a:r>
              <a:rPr lang="en-US" dirty="0"/>
              <a:t>Built</a:t>
            </a:r>
            <a:r>
              <a:rPr lang="en-US" baseline="0" dirty="0"/>
              <a:t> the puzzle</a:t>
            </a:r>
          </a:p>
          <a:p>
            <a:pPr marL="228600" indent="-228600">
              <a:buAutoNum type="arabicPeriod"/>
            </a:pPr>
            <a:r>
              <a:rPr lang="en-US" baseline="0" dirty="0"/>
              <a:t>Talk about how you spend your time (calling out data wrangling as something that developers already do </a:t>
            </a:r>
            <a:r>
              <a:rPr lang="mr-IN" baseline="0" dirty="0"/>
              <a:t>–</a:t>
            </a:r>
            <a:r>
              <a:rPr lang="en-US" baseline="0" dirty="0"/>
              <a:t> “metadata scientist”)</a:t>
            </a:r>
          </a:p>
          <a:p>
            <a:pPr marL="228600" indent="-228600">
              <a:buAutoNum type="arabicPeriod"/>
            </a:pPr>
            <a:r>
              <a:rPr lang="en-US" baseline="0" dirty="0"/>
              <a:t>Talk about math, how much you need, where you need it</a:t>
            </a:r>
          </a:p>
          <a:p>
            <a:pPr marL="228600" indent="-228600">
              <a:buAutoNum type="arabicPeriod"/>
            </a:pPr>
            <a:endParaRPr lang="en-US" baseline="0" dirty="0"/>
          </a:p>
          <a:p>
            <a:pPr marL="0" indent="0">
              <a:buNone/>
            </a:pPr>
            <a:r>
              <a:rPr lang="en-US" baseline="0" dirty="0"/>
              <a:t>Also a chance to talk about hidden bias in data, e.g. skew towards men in software. So an ML “should I hire this person” would weight men heavily. The data is not bad, it’s just reflecting a situation that is itself the result of bias. The way to subtract it is to extract it explicitly.</a:t>
            </a:r>
          </a:p>
          <a:p>
            <a:pPr marL="0" indent="0">
              <a:buNone/>
            </a:pPr>
            <a:r>
              <a:rPr lang="en-US" baseline="0" dirty="0"/>
              <a:t>But this is also an opportunity! We can’t subtract bias from people’s brains, but we can subtract it from models. So that “hiring engine” may in the end be a force for social justice.</a:t>
            </a:r>
          </a:p>
        </p:txBody>
      </p:sp>
      <p:sp>
        <p:nvSpPr>
          <p:cNvPr id="4" name="Slide Number Placeholder 3"/>
          <p:cNvSpPr>
            <a:spLocks noGrp="1"/>
          </p:cNvSpPr>
          <p:nvPr>
            <p:ph type="sldNum" sz="quarter" idx="10"/>
          </p:nvPr>
        </p:nvSpPr>
        <p:spPr/>
        <p:txBody>
          <a:bodyPr/>
          <a:lstStyle/>
          <a:p>
            <a:fld id="{6E81C507-7249-AE40-8E93-AAF6C347ED90}" type="slidenum">
              <a:rPr lang="en-US" smtClean="0"/>
              <a:t>10</a:t>
            </a:fld>
            <a:endParaRPr lang="en-US"/>
          </a:p>
        </p:txBody>
      </p:sp>
    </p:spTree>
    <p:extLst>
      <p:ext uri="{BB962C8B-B14F-4D97-AF65-F5344CB8AC3E}">
        <p14:creationId xmlns:p14="http://schemas.microsoft.com/office/powerpoint/2010/main" val="955990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1C507-7249-AE40-8E93-AAF6C347ED90}" type="slidenum">
              <a:rPr lang="en-US" smtClean="0"/>
              <a:t>11</a:t>
            </a:fld>
            <a:endParaRPr lang="en-US"/>
          </a:p>
        </p:txBody>
      </p:sp>
    </p:spTree>
    <p:extLst>
      <p:ext uri="{BB962C8B-B14F-4D97-AF65-F5344CB8AC3E}">
        <p14:creationId xmlns:p14="http://schemas.microsoft.com/office/powerpoint/2010/main" val="343521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questions you can answer with traditional ML</a:t>
            </a:r>
          </a:p>
          <a:p>
            <a:pPr marL="342900" indent="-342900">
              <a:buFont typeface="+mj-lt"/>
              <a:buAutoNum type="arabicPeriod"/>
            </a:pPr>
            <a:r>
              <a:rPr lang="en-US" dirty="0"/>
              <a:t>Regression: Predict a real value for new data given trends in</a:t>
            </a:r>
            <a:r>
              <a:rPr lang="en-US" baseline="0" dirty="0"/>
              <a:t> tagged</a:t>
            </a:r>
            <a:r>
              <a:rPr lang="en-US" dirty="0"/>
              <a:t> example.</a:t>
            </a:r>
            <a:r>
              <a:rPr lang="en-US" baseline="0" dirty="0"/>
              <a:t>  </a:t>
            </a:r>
            <a:r>
              <a:rPr lang="en-US" dirty="0"/>
              <a:t>How much/how many? e.g. </a:t>
            </a:r>
            <a:r>
              <a:rPr lang="en-US" b="1" dirty="0"/>
              <a:t>Sea level rise</a:t>
            </a:r>
            <a:r>
              <a:rPr lang="en-US" dirty="0"/>
              <a:t>:  we are currently using data on sea level changes over the past century and the accelerating upward trend to estimate the amount of sea level rise in </a:t>
            </a:r>
            <a:r>
              <a:rPr lang="en-US" baseline="0" dirty="0"/>
              <a:t>the </a:t>
            </a:r>
            <a:r>
              <a:rPr lang="en-US" dirty="0"/>
              <a:t>coming century.</a:t>
            </a:r>
          </a:p>
          <a:p>
            <a:pPr marL="342900" indent="-342900">
              <a:buFont typeface="+mj-lt"/>
              <a:buAutoNum type="arabicPeriod"/>
            </a:pPr>
            <a:r>
              <a:rPr lang="en-US" dirty="0"/>
              <a:t>Anomaly: Identify when something unexpected happens. – Is this weird?  E.g. </a:t>
            </a:r>
            <a:r>
              <a:rPr lang="en-US" b="1" dirty="0"/>
              <a:t>Pacemaker hacking</a:t>
            </a:r>
            <a:r>
              <a:rPr lang="en-US" dirty="0"/>
              <a:t>:  research is being done to detect malware in a pacemaker in order to prevent data hijacking or malware-related malfunctioning by using an anomaly detector to pick up changes in data transmission timing to a cardiac log or even power consumption and electromagnetic radiation changes.</a:t>
            </a:r>
          </a:p>
          <a:p>
            <a:pPr marL="342900" indent="-342900">
              <a:buFont typeface="+mj-lt"/>
              <a:buAutoNum type="arabicPeriod"/>
            </a:pPr>
            <a:r>
              <a:rPr lang="en-US" dirty="0"/>
              <a:t>Reinforcement Learning: Take some appropriate action</a:t>
            </a:r>
            <a:r>
              <a:rPr lang="en-US" baseline="0" dirty="0"/>
              <a:t> or next step</a:t>
            </a:r>
            <a:r>
              <a:rPr lang="en-US" dirty="0"/>
              <a:t>  E.g. </a:t>
            </a:r>
            <a:r>
              <a:rPr lang="en-US" b="1" dirty="0"/>
              <a:t>Roomba or Roomba-competitor</a:t>
            </a:r>
            <a:r>
              <a:rPr lang="en-US" dirty="0"/>
              <a:t>:  a Roomba decides whether</a:t>
            </a:r>
            <a:r>
              <a:rPr lang="en-US" baseline="0" dirty="0"/>
              <a:t> to return to the base or vacuum the living room again – there’s some sort of reward/penalty involved here</a:t>
            </a:r>
            <a:r>
              <a:rPr lang="en-US" dirty="0"/>
              <a:t>.</a:t>
            </a:r>
          </a:p>
          <a:p>
            <a:pPr marL="342900" indent="-342900">
              <a:buFont typeface="+mj-lt"/>
              <a:buAutoNum type="arabicPeriod"/>
            </a:pPr>
            <a:r>
              <a:rPr lang="en-US" dirty="0"/>
              <a:t>Classification: Assign a category to each item or data point E.g.  </a:t>
            </a:r>
            <a:r>
              <a:rPr lang="en-US" b="1" dirty="0"/>
              <a:t>Exploring the night sky for planets</a:t>
            </a:r>
            <a:r>
              <a:rPr lang="en-US" dirty="0"/>
              <a:t>: light curves (stellar brightness over time) of a unexamined stars with Kepler data are being classified as </a:t>
            </a:r>
            <a:r>
              <a:rPr lang="en-US" baseline="0" dirty="0"/>
              <a:t>either </a:t>
            </a:r>
            <a:r>
              <a:rPr lang="en-US" dirty="0"/>
              <a:t>having transiting planets </a:t>
            </a:r>
            <a:r>
              <a:rPr lang="en-US" baseline="0" dirty="0"/>
              <a:t>or not </a:t>
            </a:r>
            <a:r>
              <a:rPr lang="en-US" dirty="0"/>
              <a:t>using </a:t>
            </a:r>
            <a:r>
              <a:rPr lang="en-US" baseline="0" dirty="0"/>
              <a:t>a </a:t>
            </a:r>
            <a:r>
              <a:rPr lang="en-US" dirty="0"/>
              <a:t>pre-trained model on stars with and without transiting planets.</a:t>
            </a: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a:t>
            </a:r>
            <a:r>
              <a:rPr lang="en-US" dirty="0"/>
              <a:t>Are there clearly separable groups?  </a:t>
            </a:r>
            <a:r>
              <a:rPr lang="en-US" baseline="0" dirty="0"/>
              <a:t>E.g. </a:t>
            </a:r>
            <a:r>
              <a:rPr lang="en-US" b="1" dirty="0"/>
              <a:t>Hepatocellular carcinoma metastasis</a:t>
            </a:r>
            <a:r>
              <a:rPr lang="en-US" dirty="0"/>
              <a:t>:  researchers are looking at </a:t>
            </a:r>
            <a:r>
              <a:rPr lang="en-US" baseline="0" dirty="0"/>
              <a:t>the </a:t>
            </a:r>
            <a:r>
              <a:rPr lang="en-US" dirty="0"/>
              <a:t>differential profiles of proteins </a:t>
            </a:r>
            <a:r>
              <a:rPr lang="en-US" baseline="0" dirty="0"/>
              <a:t>being </a:t>
            </a:r>
            <a:r>
              <a:rPr lang="en-US" dirty="0"/>
              <a:t>expressed to find </a:t>
            </a:r>
            <a:r>
              <a:rPr lang="en-US" baseline="0" dirty="0"/>
              <a:t>those that are </a:t>
            </a:r>
            <a:r>
              <a:rPr lang="en-US" dirty="0"/>
              <a:t>upregulated during </a:t>
            </a:r>
            <a:r>
              <a:rPr lang="en-US" baseline="0" dirty="0"/>
              <a:t>the </a:t>
            </a:r>
            <a:r>
              <a:rPr lang="en-US" dirty="0"/>
              <a:t>cell invasion process in order to find new cancer treatment targets</a:t>
            </a:r>
            <a:r>
              <a:rPr lang="en-US" baseline="0" dirty="0"/>
              <a:t>.</a:t>
            </a:r>
          </a:p>
          <a:p>
            <a:pPr marL="342900" indent="-342900">
              <a:buFont typeface="+mj-lt"/>
              <a:buAutoNum type="arabicPeriod"/>
            </a:pPr>
            <a:endParaRPr lang="en-US" baseline="0" dirty="0"/>
          </a:p>
          <a:p>
            <a:r>
              <a:rPr lang="en-US" baseline="0" dirty="0"/>
              <a:t>Also questions you can’t ask. Que</a:t>
            </a:r>
          </a:p>
          <a:p>
            <a:pPr marL="0" indent="0">
              <a:buFont typeface="+mj-lt"/>
              <a:buNone/>
            </a:pPr>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6149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4/7/20 9:18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240405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Azure Notebooks is a cloud-based platform for building and running </a:t>
            </a:r>
            <a:r>
              <a:rPr lang="en-US" sz="900" u="sng" dirty="0">
                <a:hlinkClick r:id="rId3"/>
              </a:rPr>
              <a:t>Jupyter</a:t>
            </a:r>
            <a:r>
              <a:rPr lang="en-US" sz="900" dirty="0"/>
              <a:t> notebooks. </a:t>
            </a:r>
            <a:r>
              <a:rPr lang="en-US" sz="900" dirty="0" err="1"/>
              <a:t>Jupyter</a:t>
            </a:r>
            <a:r>
              <a:rPr lang="en-US" sz="900" dirty="0"/>
              <a:t> is an environment based on </a:t>
            </a:r>
            <a:r>
              <a:rPr lang="en-US" sz="900" u="sng" dirty="0">
                <a:hlinkClick r:id="rId4"/>
              </a:rPr>
              <a:t>IPython</a:t>
            </a:r>
            <a:r>
              <a:rPr lang="en-US" sz="900" dirty="0"/>
              <a:t> that facilitates interactive programming and data analysis using a variety of programming languages, including Python. </a:t>
            </a:r>
            <a:r>
              <a:rPr lang="en-US" sz="900" dirty="0" err="1"/>
              <a:t>Jupyter</a:t>
            </a:r>
            <a:r>
              <a:rPr lang="en-US" sz="900" dirty="0"/>
              <a:t> notebooks enjoy widespread use in research and academia for mathematical modeling, machine learning, statistical analysis, and for teaching and learning how to code.</a:t>
            </a:r>
          </a:p>
          <a:p>
            <a:endParaRPr lang="en-US" sz="900" dirty="0"/>
          </a:p>
          <a:p>
            <a:r>
              <a:rPr lang="en-US" sz="900" dirty="0"/>
              <a:t>Azure Notebooks provide </a:t>
            </a:r>
            <a:r>
              <a:rPr lang="en-US" sz="900" dirty="0" err="1"/>
              <a:t>Jupyter</a:t>
            </a:r>
            <a:r>
              <a:rPr lang="en-US" sz="900" dirty="0"/>
              <a:t> as a service for free. It's a convenient way to build notebooks and share them with others without having to install and manage a </a:t>
            </a:r>
            <a:r>
              <a:rPr lang="en-US" sz="900" dirty="0" err="1"/>
              <a:t>Jupyter</a:t>
            </a:r>
            <a:r>
              <a:rPr lang="en-US" sz="900" dirty="0"/>
              <a:t> server. And it's web-based, making it an ideal solution for collaborating online. In this lab, you will create an Azure Notebook and use three popular Python libraries — </a:t>
            </a:r>
            <a:r>
              <a:rPr lang="en-US" sz="900" u="sng" dirty="0">
                <a:hlinkClick r:id="rId5"/>
              </a:rPr>
              <a:t>scikit-learn</a:t>
            </a:r>
            <a:r>
              <a:rPr lang="en-US" sz="900" dirty="0"/>
              <a:t>, </a:t>
            </a:r>
            <a:r>
              <a:rPr lang="en-US" sz="900" u="sng" dirty="0">
                <a:hlinkClick r:id="rId6"/>
              </a:rPr>
              <a:t>NumPy</a:t>
            </a:r>
            <a:r>
              <a:rPr lang="en-US" sz="900" dirty="0"/>
              <a:t>, and </a:t>
            </a:r>
            <a:r>
              <a:rPr lang="en-US" sz="900" u="sng" dirty="0">
                <a:hlinkClick r:id="rId7"/>
              </a:rPr>
              <a:t>Seaborn</a:t>
            </a:r>
            <a:r>
              <a:rPr lang="en-US" sz="900" dirty="0"/>
              <a:t> — to analyze your data. Then you will share the notebook so others can experiment with it, too.</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4/7/20 9:19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28862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𝑛</m:t>
                    </m:r>
                  </m:oMath>
                </a14:m>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𝑘</m:t>
                    </m:r>
                  </m:oMath>
                </a14:m>
                <a:r>
                  <a:rPr lang="en-US" sz="900" kern="1200" dirty="0">
                    <a:solidFill>
                      <a:schemeClr val="tx1"/>
                    </a:solidFill>
                    <a:effectLst/>
                    <a:latin typeface="Segoe UI" panose="020B0502040204020203" pitchFamily="34" charset="0"/>
                    <a:ea typeface="+mn-ea"/>
                    <a:cs typeface="+mn-cs"/>
                  </a:rPr>
                  <a:t> clusters that provide the best separation between clusters.</a:t>
                </a:r>
              </a:p>
            </p:txBody>
          </p:sp>
        </mc:Choice>
        <mc:Fallback xmlns="">
          <p:sp>
            <p:nvSpPr>
              <p:cNvPr id="3" name="Notes Placeholder 2"/>
              <p:cNvSpPr>
                <a:spLocks noGrp="1"/>
              </p:cNvSpPr>
              <p:nvPr>
                <p:ph type="body" idx="1"/>
              </p:nvPr>
            </p:nvSpPr>
            <p:spPr/>
            <p:txBody>
              <a:bodyPr/>
              <a:lstStyle/>
              <a:p>
                <a:r>
                  <a:rPr lang="en-US" sz="900" kern="1200" dirty="0" smtClean="0">
                    <a:solidFill>
                      <a:schemeClr val="tx1"/>
                    </a:solidFill>
                    <a:effectLst/>
                    <a:latin typeface="Segoe UI" panose="020B0502040204020203" pitchFamily="34" charset="0"/>
                    <a:ea typeface="+mn-ea"/>
                    <a:cs typeface="+mn-cs"/>
                  </a:rPr>
                  <a:t>Up until now, we have only examined </a:t>
                </a:r>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r>
                  <a:rPr lang="en-US" sz="900" i="0" kern="1200">
                    <a:solidFill>
                      <a:schemeClr val="tx1"/>
                    </a:solidFill>
                    <a:effectLst/>
                    <a:latin typeface="Cambria Math" panose="02040503050406030204" pitchFamily="18" charset="0"/>
                    <a:ea typeface="+mn-ea"/>
                    <a:cs typeface="+mn-cs"/>
                  </a:rPr>
                  <a:t>𝑛</a:t>
                </a:r>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r>
                  <a:rPr lang="en-US" sz="900" i="0" kern="1200">
                    <a:solidFill>
                      <a:schemeClr val="tx1"/>
                    </a:solidFill>
                    <a:effectLst/>
                    <a:latin typeface="Cambria Math" panose="02040503050406030204" pitchFamily="18" charset="0"/>
                    <a:ea typeface="+mn-ea"/>
                    <a:cs typeface="+mn-cs"/>
                  </a:rPr>
                  <a:t>𝑘</a:t>
                </a:r>
                <a:r>
                  <a:rPr lang="en-US" sz="900" kern="1200" dirty="0">
                    <a:solidFill>
                      <a:schemeClr val="tx1"/>
                    </a:solidFill>
                    <a:effectLst/>
                    <a:latin typeface="Segoe UI" panose="020B0502040204020203" pitchFamily="34" charset="0"/>
                    <a:ea typeface="+mn-ea"/>
                    <a:cs typeface="+mn-cs"/>
                  </a:rPr>
                  <a:t> clusters that provide the best separation between clusters</a:t>
                </a:r>
                <a:r>
                  <a:rPr lang="en-US" sz="900" kern="1200" dirty="0" smtClean="0">
                    <a:solidFill>
                      <a:schemeClr val="tx1"/>
                    </a:solidFill>
                    <a:effectLst/>
                    <a:latin typeface="Segoe UI" panose="020B0502040204020203" pitchFamily="34" charset="0"/>
                    <a:ea typeface="+mn-ea"/>
                    <a:cs typeface="+mn-cs"/>
                  </a:rPr>
                  <a:t>.</a:t>
                </a:r>
              </a:p>
            </p:txBody>
          </p:sp>
        </mc:Fallback>
      </mc:AlternateContent>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4/7/20 9:19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64958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𝑛</m:t>
                    </m:r>
                  </m:oMath>
                </a14:m>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𝑘</m:t>
                    </m:r>
                  </m:oMath>
                </a14:m>
                <a:r>
                  <a:rPr lang="en-US" sz="900" kern="1200" dirty="0">
                    <a:solidFill>
                      <a:schemeClr val="tx1"/>
                    </a:solidFill>
                    <a:effectLst/>
                    <a:latin typeface="Segoe UI" panose="020B0502040204020203" pitchFamily="34" charset="0"/>
                    <a:ea typeface="+mn-ea"/>
                    <a:cs typeface="+mn-cs"/>
                  </a:rPr>
                  <a:t> clusters that provide the best separation between clusters.</a:t>
                </a:r>
              </a:p>
            </p:txBody>
          </p:sp>
        </mc:Choice>
        <mc:Fallback xmlns="">
          <p:sp>
            <p:nvSpPr>
              <p:cNvPr id="3" name="Notes Placeholder 2"/>
              <p:cNvSpPr>
                <a:spLocks noGrp="1"/>
              </p:cNvSpPr>
              <p:nvPr>
                <p:ph type="body" idx="1"/>
              </p:nvPr>
            </p:nvSpPr>
            <p:spPr/>
            <p:txBody>
              <a:bodyPr/>
              <a:lstStyle/>
              <a:p>
                <a:r>
                  <a:rPr lang="en-US" sz="900" kern="1200" dirty="0" smtClean="0">
                    <a:solidFill>
                      <a:schemeClr val="tx1"/>
                    </a:solidFill>
                    <a:effectLst/>
                    <a:latin typeface="Segoe UI" panose="020B0502040204020203" pitchFamily="34" charset="0"/>
                    <a:ea typeface="+mn-ea"/>
                    <a:cs typeface="+mn-cs"/>
                  </a:rPr>
                  <a:t>Up until now, we have only examined </a:t>
                </a:r>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r>
                  <a:rPr lang="en-US" sz="900" i="0" kern="1200">
                    <a:solidFill>
                      <a:schemeClr val="tx1"/>
                    </a:solidFill>
                    <a:effectLst/>
                    <a:latin typeface="Cambria Math" panose="02040503050406030204" pitchFamily="18" charset="0"/>
                    <a:ea typeface="+mn-ea"/>
                    <a:cs typeface="+mn-cs"/>
                  </a:rPr>
                  <a:t>𝑛</a:t>
                </a:r>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r>
                  <a:rPr lang="en-US" sz="900" i="0" kern="1200">
                    <a:solidFill>
                      <a:schemeClr val="tx1"/>
                    </a:solidFill>
                    <a:effectLst/>
                    <a:latin typeface="Cambria Math" panose="02040503050406030204" pitchFamily="18" charset="0"/>
                    <a:ea typeface="+mn-ea"/>
                    <a:cs typeface="+mn-cs"/>
                  </a:rPr>
                  <a:t>𝑘</a:t>
                </a:r>
                <a:r>
                  <a:rPr lang="en-US" sz="900" kern="1200" dirty="0">
                    <a:solidFill>
                      <a:schemeClr val="tx1"/>
                    </a:solidFill>
                    <a:effectLst/>
                    <a:latin typeface="Segoe UI" panose="020B0502040204020203" pitchFamily="34" charset="0"/>
                    <a:ea typeface="+mn-ea"/>
                    <a:cs typeface="+mn-cs"/>
                  </a:rPr>
                  <a:t> clusters that provide the best separation between clusters</a:t>
                </a:r>
                <a:r>
                  <a:rPr lang="en-US" sz="900" kern="1200" dirty="0" smtClean="0">
                    <a:solidFill>
                      <a:schemeClr val="tx1"/>
                    </a:solidFill>
                    <a:effectLst/>
                    <a:latin typeface="Segoe UI" panose="020B0502040204020203" pitchFamily="34" charset="0"/>
                    <a:ea typeface="+mn-ea"/>
                    <a:cs typeface="+mn-cs"/>
                  </a:rPr>
                  <a:t>.</a:t>
                </a:r>
              </a:p>
            </p:txBody>
          </p:sp>
        </mc:Fallback>
      </mc:AlternateContent>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4/7/20 9:21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993690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algorithm is an example of unsupervised</a:t>
                </a:r>
                <a:r>
                  <a:rPr lang="en-US" sz="1200" kern="1200" baseline="0" dirty="0">
                    <a:solidFill>
                      <a:schemeClr val="tx1"/>
                    </a:solidFill>
                    <a:effectLst/>
                    <a:latin typeface="+mn-lt"/>
                    <a:ea typeface="+mn-ea"/>
                    <a:cs typeface="+mn-cs"/>
                  </a:rPr>
                  <a:t> ML: all we do is give it the number of clusters to superimpose over a dataset and the algorithm goes to work knowing nothing about the data (such as examples of accurate classifications).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algorithm works by randomly assigning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𝑘</m:t>
                    </m:r>
                  </m:oMath>
                </a14:m>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centroids</a:t>
                </a:r>
                <a:r>
                  <a:rPr lang="en-US" sz="1200" kern="1200" dirty="0">
                    <a:solidFill>
                      <a:schemeClr val="tx1"/>
                    </a:solidFill>
                    <a:effectLst/>
                    <a:latin typeface="+mn-lt"/>
                    <a:ea typeface="+mn-ea"/>
                    <a:cs typeface="+mn-cs"/>
                  </a:rPr>
                  <a:t> (or geometric centers of subsets of the dataset as measured through </a:t>
                </a:r>
                <a:r>
                  <a:rPr lang="en-US" sz="1200" u="sng" kern="1200" dirty="0">
                    <a:solidFill>
                      <a:schemeClr val="tx1"/>
                    </a:solidFill>
                    <a:effectLst/>
                    <a:latin typeface="+mn-lt"/>
                    <a:ea typeface="+mn-ea"/>
                    <a:cs typeface="+mn-cs"/>
                    <a:hlinkClick r:id="rId3"/>
                  </a:rPr>
                  <a:t>Euclidean distance</a:t>
                </a:r>
                <a:r>
                  <a:rPr lang="en-US" sz="1200" kern="1200" dirty="0">
                    <a:solidFill>
                      <a:schemeClr val="tx1"/>
                    </a:solidFill>
                    <a:effectLst/>
                    <a:latin typeface="+mn-lt"/>
                    <a:ea typeface="+mn-ea"/>
                    <a:cs typeface="+mn-cs"/>
                  </a:rPr>
                  <a:t>) to the data and then iteratively moving those centroids around the feature space until it converges on an arrangement of the centroids that minimizes the variance within the clusters.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uses</a:t>
                </a:r>
                <a:r>
                  <a:rPr lang="en-US" sz="1200" kern="1200" baseline="0" dirty="0">
                    <a:solidFill>
                      <a:schemeClr val="tx1"/>
                    </a:solidFill>
                    <a:effectLst/>
                    <a:latin typeface="+mn-lt"/>
                    <a:ea typeface="+mn-ea"/>
                    <a:cs typeface="+mn-cs"/>
                  </a:rPr>
                  <a:t> Euclidean distance, it is also a very fast algorithm for classifying new data points.</a:t>
                </a:r>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-means algorithm is an example of unsupervised</a:t>
                </a:r>
                <a:r>
                  <a:rPr lang="en-US" sz="1200" kern="1200" baseline="0" dirty="0" smtClean="0">
                    <a:solidFill>
                      <a:schemeClr val="tx1"/>
                    </a:solidFill>
                    <a:effectLst/>
                    <a:latin typeface="+mn-lt"/>
                    <a:ea typeface="+mn-ea"/>
                    <a:cs typeface="+mn-cs"/>
                  </a:rPr>
                  <a:t> ML: all we do is give it the number of clusters to superimpose over a dataset and the algorithm goes to work knowing nothing about the data (such examples of accurate classifications).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algorithm </a:t>
                </a:r>
                <a:r>
                  <a:rPr lang="en-US" sz="1200" kern="1200" dirty="0" smtClean="0">
                    <a:solidFill>
                      <a:schemeClr val="tx1"/>
                    </a:solidFill>
                    <a:effectLst/>
                    <a:latin typeface="+mn-lt"/>
                    <a:ea typeface="+mn-ea"/>
                    <a:cs typeface="+mn-cs"/>
                  </a:rPr>
                  <a:t>works by randomly assigning </a:t>
                </a:r>
                <a:r>
                  <a:rPr lang="en-US" sz="1200" i="0" kern="1200">
                    <a:solidFill>
                      <a:schemeClr val="tx1"/>
                    </a:solidFill>
                    <a:effectLst/>
                    <a:latin typeface="Cambria Math" panose="02040503050406030204" pitchFamily="18" charset="0"/>
                    <a:ea typeface="+mn-ea"/>
                    <a:cs typeface="+mn-cs"/>
                  </a:rPr>
                  <a:t>𝑘</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centroids</a:t>
                </a:r>
                <a:r>
                  <a:rPr lang="en-US" sz="1200" kern="1200" dirty="0">
                    <a:solidFill>
                      <a:schemeClr val="tx1"/>
                    </a:solidFill>
                    <a:effectLst/>
                    <a:latin typeface="+mn-lt"/>
                    <a:ea typeface="+mn-ea"/>
                    <a:cs typeface="+mn-cs"/>
                  </a:rPr>
                  <a:t> (or geometric centers of subsets of the dataset as measured through </a:t>
                </a:r>
                <a:r>
                  <a:rPr lang="en-US" sz="1200" u="sng" kern="1200" dirty="0">
                    <a:solidFill>
                      <a:schemeClr val="tx1"/>
                    </a:solidFill>
                    <a:effectLst/>
                    <a:latin typeface="+mn-lt"/>
                    <a:ea typeface="+mn-ea"/>
                    <a:cs typeface="+mn-cs"/>
                    <a:hlinkClick r:id="rId4"/>
                  </a:rPr>
                  <a:t>Euclidean distance</a:t>
                </a:r>
                <a:r>
                  <a:rPr lang="en-US" sz="1200" kern="1200" dirty="0">
                    <a:solidFill>
                      <a:schemeClr val="tx1"/>
                    </a:solidFill>
                    <a:effectLst/>
                    <a:latin typeface="+mn-lt"/>
                    <a:ea typeface="+mn-ea"/>
                    <a:cs typeface="+mn-cs"/>
                  </a:rPr>
                  <a:t>) to the data and then iteratively </a:t>
                </a:r>
                <a:r>
                  <a:rPr lang="en-US" sz="1200" kern="1200" dirty="0" smtClean="0">
                    <a:solidFill>
                      <a:schemeClr val="tx1"/>
                    </a:solidFill>
                    <a:effectLst/>
                    <a:latin typeface="+mn-lt"/>
                    <a:ea typeface="+mn-ea"/>
                    <a:cs typeface="+mn-cs"/>
                  </a:rPr>
                  <a:t>moving </a:t>
                </a:r>
                <a:r>
                  <a:rPr lang="en-US" sz="1200" kern="1200" dirty="0">
                    <a:solidFill>
                      <a:schemeClr val="tx1"/>
                    </a:solidFill>
                    <a:effectLst/>
                    <a:latin typeface="+mn-lt"/>
                    <a:ea typeface="+mn-ea"/>
                    <a:cs typeface="+mn-cs"/>
                  </a:rPr>
                  <a:t>those centroids around the feature space until it converges on an arrangement of the centroids that minimizes the variance within the clusters</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Because </a:t>
                </a:r>
                <a:r>
                  <a:rPr lang="en-US" sz="1200" i="1" kern="1200" dirty="0" smtClean="0">
                    <a:solidFill>
                      <a:schemeClr val="tx1"/>
                    </a:solidFill>
                    <a:effectLst/>
                    <a:latin typeface="+mn-lt"/>
                    <a:ea typeface="+mn-ea"/>
                    <a:cs typeface="+mn-cs"/>
                  </a:rPr>
                  <a:t>k</a:t>
                </a:r>
                <a:r>
                  <a:rPr lang="en-US" sz="1200" kern="1200" dirty="0" smtClean="0">
                    <a:solidFill>
                      <a:schemeClr val="tx1"/>
                    </a:solidFill>
                    <a:effectLst/>
                    <a:latin typeface="+mn-lt"/>
                    <a:ea typeface="+mn-ea"/>
                    <a:cs typeface="+mn-cs"/>
                  </a:rPr>
                  <a:t>-means uses</a:t>
                </a:r>
                <a:r>
                  <a:rPr lang="en-US" sz="1200" kern="1200" baseline="0" dirty="0" smtClean="0">
                    <a:solidFill>
                      <a:schemeClr val="tx1"/>
                    </a:solidFill>
                    <a:effectLst/>
                    <a:latin typeface="+mn-lt"/>
                    <a:ea typeface="+mn-ea"/>
                    <a:cs typeface="+mn-cs"/>
                  </a:rPr>
                  <a:t> Euclidean distance, it is also a very fast algorithm for classifying new data points.</a:t>
                </a: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19</a:t>
            </a:fld>
            <a:endParaRPr lang="en-US" dirty="0"/>
          </a:p>
        </p:txBody>
      </p:sp>
    </p:spTree>
    <p:extLst>
      <p:ext uri="{BB962C8B-B14F-4D97-AF65-F5344CB8AC3E}">
        <p14:creationId xmlns:p14="http://schemas.microsoft.com/office/powerpoint/2010/main" val="4151997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sorts of foods populate the different clusters? We will examine that question in greater depth in</a:t>
            </a:r>
            <a:r>
              <a:rPr lang="en-US" sz="1200" b="0" i="0" kern="1200" baseline="0" dirty="0">
                <a:solidFill>
                  <a:schemeClr val="tx1"/>
                </a:solidFill>
                <a:effectLst/>
                <a:latin typeface="+mn-lt"/>
                <a:ea typeface="+mn-ea"/>
                <a:cs typeface="+mn-cs"/>
              </a:rPr>
              <a:t> the section</a:t>
            </a:r>
            <a:r>
              <a:rPr lang="en-US" sz="1200" b="0" i="0" kern="1200" dirty="0">
                <a:solidFill>
                  <a:schemeClr val="tx1"/>
                </a:solidFill>
                <a:effectLst/>
                <a:latin typeface="+mn-lt"/>
                <a:ea typeface="+mn-ea"/>
                <a:cs typeface="+mn-cs"/>
              </a:rPr>
              <a:t>, but we can get some sense of our clusters just by looking at the food</a:t>
            </a:r>
            <a:r>
              <a:rPr lang="en-US" sz="1200" b="0" i="0" kern="1200" baseline="0" dirty="0">
                <a:solidFill>
                  <a:schemeClr val="tx1"/>
                </a:solidFill>
                <a:effectLst/>
                <a:latin typeface="+mn-lt"/>
                <a:ea typeface="+mn-ea"/>
                <a:cs typeface="+mn-cs"/>
              </a:rPr>
              <a:t> groups in one</a:t>
            </a:r>
            <a:r>
              <a:rPr lang="en-US" sz="1200" b="0" i="0" kern="1200" dirty="0">
                <a:solidFill>
                  <a:schemeClr val="tx1"/>
                </a:solidFill>
                <a:effectLst/>
                <a:latin typeface="+mn-lt"/>
                <a:ea typeface="+mn-ea"/>
                <a:cs typeface="+mn-cs"/>
              </a:rPr>
              <a:t>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of the entries in this cluster make sense, whereas others look kind of like the contents of a grab bag. Part of the reason for this is that the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algorithm has to draw rather arbitrary boundaries between clusters; there will be a lot of entries in all clusters that are right on the edge and could reasonably belong to two or more clusters.</a:t>
            </a:r>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20</a:t>
            </a:fld>
            <a:endParaRPr lang="en-US" dirty="0"/>
          </a:p>
        </p:txBody>
      </p:sp>
    </p:spTree>
    <p:extLst>
      <p:ext uri="{BB962C8B-B14F-4D97-AF65-F5344CB8AC3E}">
        <p14:creationId xmlns:p14="http://schemas.microsoft.com/office/powerpoint/2010/main" val="32661211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kern="1200" dirty="0">
                <a:solidFill>
                  <a:schemeClr val="tx1"/>
                </a:solidFill>
                <a:effectLst/>
                <a:latin typeface="+mn-lt"/>
                <a:ea typeface="+mn-ea"/>
                <a:cs typeface="+mn-cs"/>
              </a:rPr>
              <a:t>Similar to the situation with PCA, we can create visualizations of our clusters, but visualization is crude at best when it has been projected downward through so many dimensions. That said, even when trying to project from 43 dimensions down to 3 dimensions, noticeable patterns persist. </a:t>
            </a:r>
          </a:p>
          <a:p>
            <a:pPr marL="0" marR="0">
              <a:lnSpc>
                <a:spcPct val="107000"/>
              </a:lnSpc>
              <a:spcBef>
                <a:spcPts val="200"/>
              </a:spcBef>
              <a:spcAft>
                <a:spcPts val="0"/>
              </a:spcAft>
            </a:pP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Notice that there’s no hard boundary visible between the purple and yellow clusters. The boundary is there, but because it's a higher-dimensional hyperplane, it gets smeared across three-dimensional space.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Note also that points from the light blue cluster are scattered across the plot. This is also an artifact of the clusters’ projection down from 43 dimensions to 3.</a:t>
            </a:r>
          </a:p>
        </p:txBody>
      </p:sp>
      <p:sp>
        <p:nvSpPr>
          <p:cNvPr id="4" name="Slide Number Placeholder 3"/>
          <p:cNvSpPr>
            <a:spLocks noGrp="1"/>
          </p:cNvSpPr>
          <p:nvPr>
            <p:ph type="sldNum" sz="quarter" idx="10"/>
          </p:nvPr>
        </p:nvSpPr>
        <p:spPr/>
        <p:txBody>
          <a:bodyPr/>
          <a:lstStyle/>
          <a:p>
            <a:fld id="{C7CBFB2A-6F33-4E35-AA02-0CD5015C3290}" type="slidenum">
              <a:rPr lang="en-US" smtClean="0"/>
              <a:t>21</a:t>
            </a:fld>
            <a:endParaRPr lang="en-US" dirty="0"/>
          </a:p>
        </p:txBody>
      </p:sp>
    </p:spTree>
    <p:extLst>
      <p:ext uri="{BB962C8B-B14F-4D97-AF65-F5344CB8AC3E}">
        <p14:creationId xmlns:p14="http://schemas.microsoft.com/office/powerpoint/2010/main" val="307414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4/7/20 9:06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554193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determining the correct number of clusters can require a lot of domain knowledge and data interpretation. However, we can use the elbow method as a rough heuristic for determining the number of clusters to use, even absent any domain knowledge.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elbow method, we plot the within-cluster sum of squares (WCSS, a measure of the variability of the observations within each cluster) against different values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𝑘</m:t>
                    </m:r>
                  </m:oMath>
                </a14:m>
                <a:r>
                  <a:rPr lang="en-US" sz="1200" kern="1200" dirty="0">
                    <a:solidFill>
                      <a:schemeClr val="tx1"/>
                    </a:solidFill>
                    <a:effectLst/>
                    <a:latin typeface="+mn-lt"/>
                    <a:ea typeface="+mn-ea"/>
                    <a:cs typeface="+mn-cs"/>
                  </a:rPr>
                  <a:t>. As with the scree graph we used with PCA, we’re looking for the value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𝑘</m:t>
                    </m:r>
                  </m:oMath>
                </a14:m>
                <a:r>
                  <a:rPr lang="en-US" sz="1200" kern="1200" dirty="0">
                    <a:solidFill>
                      <a:schemeClr val="tx1"/>
                    </a:solidFill>
                    <a:effectLst/>
                    <a:latin typeface="+mn-lt"/>
                    <a:ea typeface="+mn-ea"/>
                    <a:cs typeface="+mn-cs"/>
                  </a:rPr>
                  <a:t> near where WCSS begins to flatten out and form an elbow-shaped</a:t>
                </a:r>
                <a:r>
                  <a:rPr lang="en-US" sz="1200" kern="1200" baseline="0" dirty="0">
                    <a:solidFill>
                      <a:schemeClr val="tx1"/>
                    </a:solidFill>
                    <a:effectLst/>
                    <a:latin typeface="+mn-lt"/>
                    <a:ea typeface="+mn-ea"/>
                    <a:cs typeface="+mn-cs"/>
                  </a:rPr>
                  <a:t> curve</a:t>
                </a:r>
                <a:r>
                  <a:rPr lang="en-US" sz="1200" kern="1200" dirty="0">
                    <a:solidFill>
                      <a:schemeClr val="tx1"/>
                    </a:solidFill>
                    <a:effectLst/>
                    <a:latin typeface="+mn-lt"/>
                    <a:ea typeface="+mn-ea"/>
                    <a:cs typeface="+mn-cs"/>
                  </a:rPr>
                  <a:t>.</a:t>
                </a: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practice, determining the correct number of clusters can require a lot on domain knowledge and data interpretation. However, we can use the elbow method as a rough heuristic for determining the number of clusters to use, even absent any domain knowledge.</a:t>
                </a:r>
              </a:p>
              <a:p>
                <a:endParaRPr lang="en-US" sz="1200" kern="1200" dirty="0" smtClean="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elbow method, we plot the within-cluster sum of squares (WCSS, a measure of the variability of the observations within each cluster) against different values of </a:t>
                </a:r>
                <a:r>
                  <a:rPr lang="en-US" sz="1200" i="0" kern="1200">
                    <a:solidFill>
                      <a:schemeClr val="tx1"/>
                    </a:solidFill>
                    <a:effectLst/>
                    <a:latin typeface="+mn-lt"/>
                    <a:ea typeface="+mn-ea"/>
                    <a:cs typeface="+mn-cs"/>
                  </a:rPr>
                  <a:t>𝑘</a:t>
                </a:r>
                <a:r>
                  <a:rPr lang="en-US" sz="1200" kern="1200" dirty="0">
                    <a:solidFill>
                      <a:schemeClr val="tx1"/>
                    </a:solidFill>
                    <a:effectLst/>
                    <a:latin typeface="+mn-lt"/>
                    <a:ea typeface="+mn-ea"/>
                    <a:cs typeface="+mn-cs"/>
                  </a:rPr>
                  <a:t>. Similar to the scree graph we used with PCA, we are looking for the value of </a:t>
                </a:r>
                <a:r>
                  <a:rPr lang="en-US" sz="1200" i="0" kern="1200">
                    <a:solidFill>
                      <a:schemeClr val="tx1"/>
                    </a:solidFill>
                    <a:effectLst/>
                    <a:latin typeface="+mn-lt"/>
                    <a:ea typeface="+mn-ea"/>
                    <a:cs typeface="+mn-cs"/>
                  </a:rPr>
                  <a:t>𝑘</a:t>
                </a:r>
                <a:r>
                  <a:rPr lang="en-US" sz="1200" kern="1200" dirty="0">
                    <a:solidFill>
                      <a:schemeClr val="tx1"/>
                    </a:solidFill>
                    <a:effectLst/>
                    <a:latin typeface="+mn-lt"/>
                    <a:ea typeface="+mn-ea"/>
                    <a:cs typeface="+mn-cs"/>
                  </a:rPr>
                  <a:t> near where WCSS begins to flatten out and form an elbow.</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22</a:t>
            </a:fld>
            <a:endParaRPr lang="en-US" dirty="0"/>
          </a:p>
        </p:txBody>
      </p:sp>
    </p:spTree>
    <p:extLst>
      <p:ext uri="{BB962C8B-B14F-4D97-AF65-F5344CB8AC3E}">
        <p14:creationId xmlns:p14="http://schemas.microsoft.com/office/powerpoint/2010/main" val="1555546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panose="020B0502040204020203" pitchFamily="34" charset="0"/>
                <a:ea typeface="+mn-ea"/>
                <a:cs typeface="+mn-cs"/>
              </a:rPr>
              <a:t>In contrast to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Naive Bayes is a supervised machine-learning (ML) algorithm. It provides good speed and good accuracy, and it is often used in aspects of natural-language processing such as text classification or, in our case in this section, spam detection.</a:t>
            </a:r>
          </a:p>
          <a:p>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Spam emails are more than just a nuisance. As recently as 2008, spam constituted an apocalyptic 97.8 percent of all email traffic, according to a </a:t>
            </a:r>
            <a:r>
              <a:rPr lang="en-US" sz="900" u="sng" kern="1200" dirty="0">
                <a:solidFill>
                  <a:schemeClr val="tx1"/>
                </a:solidFill>
                <a:effectLst/>
                <a:latin typeface="Segoe UI" panose="020B0502040204020203" pitchFamily="34" charset="0"/>
                <a:ea typeface="+mn-ea"/>
                <a:cs typeface="+mn-cs"/>
                <a:hlinkClick r:id="rId3"/>
              </a:rPr>
              <a:t>2009 Microsoft security report</a:t>
            </a:r>
            <a:r>
              <a:rPr lang="en-US" sz="900" kern="1200" dirty="0">
                <a:solidFill>
                  <a:schemeClr val="tx1"/>
                </a:solidFill>
                <a:effectLst/>
                <a:latin typeface="Segoe UI" panose="020B0502040204020203" pitchFamily="34" charset="0"/>
                <a:ea typeface="+mn-ea"/>
                <a:cs typeface="+mn-cs"/>
              </a:rPr>
              <a:t>. That tide has thankfully turned, and, as of May 2019, spam makes up only about </a:t>
            </a:r>
            <a:r>
              <a:rPr lang="en-US" sz="900" u="sng" kern="1200" dirty="0">
                <a:solidFill>
                  <a:schemeClr val="tx1"/>
                </a:solidFill>
                <a:effectLst/>
                <a:latin typeface="Segoe UI" panose="020B0502040204020203" pitchFamily="34" charset="0"/>
                <a:ea typeface="+mn-ea"/>
                <a:cs typeface="+mn-cs"/>
                <a:hlinkClick r:id="rId4"/>
              </a:rPr>
              <a:t>85 percent of email traffic</a:t>
            </a:r>
            <a:r>
              <a:rPr lang="en-US" sz="900" kern="1200" dirty="0">
                <a:solidFill>
                  <a:schemeClr val="tx1"/>
                </a:solidFill>
                <a:effectLst/>
                <a:latin typeface="Segoe UI" panose="020B0502040204020203" pitchFamily="34" charset="0"/>
                <a:ea typeface="+mn-ea"/>
                <a:cs typeface="+mn-cs"/>
              </a:rPr>
              <a:t>—thanks in no small part to naive Bayes spam filters.</a:t>
            </a:r>
          </a:p>
          <a:p>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Naive Bayes is a convenient algorithm for spam detection because it does not require encoding complex rules. All it needs is training examples, of which there are plenty when it comes to email spam. Naive Bayes does all this through the use of </a:t>
            </a:r>
            <a:r>
              <a:rPr lang="en-US" sz="900" u="sng" kern="1200" dirty="0">
                <a:solidFill>
                  <a:schemeClr val="tx1"/>
                </a:solidFill>
                <a:effectLst/>
                <a:latin typeface="Segoe UI" panose="020B0502040204020203" pitchFamily="34" charset="0"/>
                <a:ea typeface="+mn-ea"/>
                <a:cs typeface="+mn-cs"/>
                <a:hlinkClick r:id="rId5"/>
              </a:rPr>
              <a:t>conditional probability</a:t>
            </a:r>
            <a:r>
              <a:rPr lang="en-US" sz="900"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4/7/20 9:28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4042405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𝑛</m:t>
                    </m:r>
                  </m:oMath>
                </a14:m>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𝑘</m:t>
                    </m:r>
                  </m:oMath>
                </a14:m>
                <a:r>
                  <a:rPr lang="en-US" sz="900" kern="1200" dirty="0">
                    <a:solidFill>
                      <a:schemeClr val="tx1"/>
                    </a:solidFill>
                    <a:effectLst/>
                    <a:latin typeface="Segoe UI" panose="020B0502040204020203" pitchFamily="34" charset="0"/>
                    <a:ea typeface="+mn-ea"/>
                    <a:cs typeface="+mn-cs"/>
                  </a:rPr>
                  <a:t> clusters that provide the best separation between clusters.</a:t>
                </a:r>
              </a:p>
            </p:txBody>
          </p:sp>
        </mc:Choice>
        <mc:Fallback xmlns="">
          <p:sp>
            <p:nvSpPr>
              <p:cNvPr id="3" name="Notes Placeholder 2"/>
              <p:cNvSpPr>
                <a:spLocks noGrp="1"/>
              </p:cNvSpPr>
              <p:nvPr>
                <p:ph type="body" idx="1"/>
              </p:nvPr>
            </p:nvSpPr>
            <p:spPr/>
            <p:txBody>
              <a:bodyPr/>
              <a:lstStyle/>
              <a:p>
                <a:r>
                  <a:rPr lang="en-US" sz="900" kern="1200" dirty="0" smtClean="0">
                    <a:solidFill>
                      <a:schemeClr val="tx1"/>
                    </a:solidFill>
                    <a:effectLst/>
                    <a:latin typeface="Segoe UI" panose="020B0502040204020203" pitchFamily="34" charset="0"/>
                    <a:ea typeface="+mn-ea"/>
                    <a:cs typeface="+mn-cs"/>
                  </a:rPr>
                  <a:t>Up until now, we have only examined </a:t>
                </a:r>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r>
                  <a:rPr lang="en-US" sz="900" i="0" kern="1200">
                    <a:solidFill>
                      <a:schemeClr val="tx1"/>
                    </a:solidFill>
                    <a:effectLst/>
                    <a:latin typeface="Cambria Math" panose="02040503050406030204" pitchFamily="18" charset="0"/>
                    <a:ea typeface="+mn-ea"/>
                    <a:cs typeface="+mn-cs"/>
                  </a:rPr>
                  <a:t>𝑛</a:t>
                </a:r>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r>
                  <a:rPr lang="en-US" sz="900" i="0" kern="1200">
                    <a:solidFill>
                      <a:schemeClr val="tx1"/>
                    </a:solidFill>
                    <a:effectLst/>
                    <a:latin typeface="Cambria Math" panose="02040503050406030204" pitchFamily="18" charset="0"/>
                    <a:ea typeface="+mn-ea"/>
                    <a:cs typeface="+mn-cs"/>
                  </a:rPr>
                  <a:t>𝑘</a:t>
                </a:r>
                <a:r>
                  <a:rPr lang="en-US" sz="900" kern="1200" dirty="0">
                    <a:solidFill>
                      <a:schemeClr val="tx1"/>
                    </a:solidFill>
                    <a:effectLst/>
                    <a:latin typeface="Segoe UI" panose="020B0502040204020203" pitchFamily="34" charset="0"/>
                    <a:ea typeface="+mn-ea"/>
                    <a:cs typeface="+mn-cs"/>
                  </a:rPr>
                  <a:t> clusters that provide the best separation between clusters</a:t>
                </a:r>
                <a:r>
                  <a:rPr lang="en-US" sz="900" kern="1200" dirty="0" smtClean="0">
                    <a:solidFill>
                      <a:schemeClr val="tx1"/>
                    </a:solidFill>
                    <a:effectLst/>
                    <a:latin typeface="Segoe UI" panose="020B0502040204020203" pitchFamily="34" charset="0"/>
                    <a:ea typeface="+mn-ea"/>
                    <a:cs typeface="+mn-cs"/>
                  </a:rPr>
                  <a:t>.</a:t>
                </a:r>
              </a:p>
            </p:txBody>
          </p:sp>
        </mc:Fallback>
      </mc:AlternateContent>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4/7/20 9:30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16181671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Ordinary probability deals with the likelihood of isolated events occurring. Conditional probability concerns itself with the contingencies of interconnected events: what is the probability of event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happening if event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𝐵</m:t>
                    </m:r>
                  </m:oMath>
                </a14:m>
                <a:r>
                  <a:rPr lang="en-US" sz="1200" kern="1200" dirty="0">
                    <a:solidFill>
                      <a:schemeClr val="tx1"/>
                    </a:solidFill>
                    <a:effectLst/>
                    <a:latin typeface="+mn-lt"/>
                    <a:ea typeface="+mn-ea"/>
                    <a:cs typeface="+mn-cs"/>
                  </a:rPr>
                  <a:t> occurs. Mathematicians denote this as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or “the probability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given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𝐵</m:t>
                    </m:r>
                  </m:oMath>
                </a14:m>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a:t>
                </a:r>
                <a:r>
                  <a:rPr lang="en-US" sz="1200" kern="1200" baseline="0" dirty="0">
                    <a:solidFill>
                      <a:schemeClr val="tx1"/>
                    </a:solidFill>
                    <a:effectLst/>
                    <a:latin typeface="+mn-lt"/>
                    <a:ea typeface="+mn-ea"/>
                    <a:cs typeface="+mn-cs"/>
                  </a:rPr>
                  <a:t> to compute conditional probabilities, </a:t>
                </a:r>
                <a:r>
                  <a:rPr lang="en-US" sz="1200" kern="1200" dirty="0">
                    <a:solidFill>
                      <a:schemeClr val="tx1"/>
                    </a:solidFill>
                    <a:effectLst/>
                    <a:latin typeface="+mn-lt"/>
                    <a:ea typeface="+mn-ea"/>
                    <a:cs typeface="+mn-cs"/>
                  </a:rPr>
                  <a:t>we need know the joint probability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which we often don't. Instead, we often need to know something about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but all we can directly observe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𝐵</m:t>
                    </m:r>
                  </m:oMath>
                </a14:m>
                <a:r>
                  <a:rPr lang="en-US" sz="1200" kern="1200" dirty="0">
                    <a:solidFill>
                      <a:schemeClr val="tx1"/>
                    </a:solidFill>
                    <a:effectLst/>
                    <a:latin typeface="+mn-lt"/>
                    <a:ea typeface="+mn-ea"/>
                    <a:cs typeface="+mn-cs"/>
                  </a:rPr>
                  <a:t>. An example of this is when we want to infer whether an email is spam only by knowing the words it contains. For this, we need Bayes' law.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Bayes’ law takes its name from the eighteenth-century English statistician and philosopher Thomas Bayes, who described the probability of an event based solely on prior knowledge of conditions that might be related to that event.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words, Bayes’ law says that if I know the prior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in addition to the likelihood (even just an assumed likelihood)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 can compute the posterior probability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Let's apply this to spam.</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Ordinary probability deals with the likelihood of isolated events occurring. Conditional probability concerns itself with the contingencies of interconnected events: what is the probability of event </a:t>
                </a:r>
                <a:r>
                  <a:rPr lang="en-US" sz="1200" i="0" kern="1200">
                    <a:solidFill>
                      <a:schemeClr val="tx1"/>
                    </a:solidFill>
                    <a:effectLst/>
                    <a:latin typeface="+mn-lt"/>
                    <a:ea typeface="+mn-ea"/>
                    <a:cs typeface="+mn-cs"/>
                  </a:rPr>
                  <a:t>𝐴</a:t>
                </a:r>
                <a:r>
                  <a:rPr lang="en-US" sz="1200" kern="1200" dirty="0">
                    <a:solidFill>
                      <a:schemeClr val="tx1"/>
                    </a:solidFill>
                    <a:effectLst/>
                    <a:latin typeface="+mn-lt"/>
                    <a:ea typeface="+mn-ea"/>
                    <a:cs typeface="+mn-cs"/>
                  </a:rPr>
                  <a:t> happening if event </a:t>
                </a:r>
                <a:r>
                  <a:rPr lang="en-US" sz="1200" i="0" kern="1200">
                    <a:solidFill>
                      <a:schemeClr val="tx1"/>
                    </a:solidFill>
                    <a:effectLst/>
                    <a:latin typeface="+mn-lt"/>
                    <a:ea typeface="+mn-ea"/>
                    <a:cs typeface="+mn-cs"/>
                  </a:rPr>
                  <a:t>𝐵</a:t>
                </a:r>
                <a:r>
                  <a:rPr lang="en-US" sz="1200" kern="1200" dirty="0">
                    <a:solidFill>
                      <a:schemeClr val="tx1"/>
                    </a:solidFill>
                    <a:effectLst/>
                    <a:latin typeface="+mn-lt"/>
                    <a:ea typeface="+mn-ea"/>
                    <a:cs typeface="+mn-cs"/>
                  </a:rPr>
                  <a:t> occurs. Mathematicians denote this as </a:t>
                </a:r>
                <a:r>
                  <a:rPr lang="en-US" sz="1200" i="0" kern="1200">
                    <a:solidFill>
                      <a:schemeClr val="tx1"/>
                    </a:solidFill>
                    <a:effectLst/>
                    <a:latin typeface="+mn-lt"/>
                    <a:ea typeface="+mn-ea"/>
                    <a:cs typeface="+mn-cs"/>
                  </a:rPr>
                  <a:t>𝑃(𝐴∣𝐵)</a:t>
                </a:r>
                <a:r>
                  <a:rPr lang="en-US" sz="1200" kern="1200" dirty="0">
                    <a:solidFill>
                      <a:schemeClr val="tx1"/>
                    </a:solidFill>
                    <a:effectLst/>
                    <a:latin typeface="+mn-lt"/>
                    <a:ea typeface="+mn-ea"/>
                    <a:cs typeface="+mn-cs"/>
                  </a:rPr>
                  <a:t>, or “the probability of </a:t>
                </a:r>
                <a:r>
                  <a:rPr lang="en-US" sz="1200" i="0" kern="1200">
                    <a:solidFill>
                      <a:schemeClr val="tx1"/>
                    </a:solidFill>
                    <a:effectLst/>
                    <a:latin typeface="+mn-lt"/>
                    <a:ea typeface="+mn-ea"/>
                    <a:cs typeface="+mn-cs"/>
                  </a:rPr>
                  <a:t>𝐴</a:t>
                </a:r>
                <a:r>
                  <a:rPr lang="en-US" sz="1200" kern="1200" dirty="0">
                    <a:solidFill>
                      <a:schemeClr val="tx1"/>
                    </a:solidFill>
                    <a:effectLst/>
                    <a:latin typeface="+mn-lt"/>
                    <a:ea typeface="+mn-ea"/>
                    <a:cs typeface="+mn-cs"/>
                  </a:rPr>
                  <a:t> given </a:t>
                </a:r>
                <a:r>
                  <a:rPr lang="en-US" sz="1200" i="0" kern="1200">
                    <a:solidFill>
                      <a:schemeClr val="tx1"/>
                    </a:solidFill>
                    <a:effectLst/>
                    <a:latin typeface="+mn-lt"/>
                    <a:ea typeface="+mn-ea"/>
                    <a:cs typeface="+mn-cs"/>
                  </a:rPr>
                  <a:t>𝐵</a:t>
                </a:r>
                <a:r>
                  <a:rPr lang="en-US" sz="1200" kern="1200" dirty="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However,</a:t>
                </a:r>
                <a:r>
                  <a:rPr lang="en-US" sz="1200" kern="1200" baseline="0" dirty="0" smtClean="0">
                    <a:solidFill>
                      <a:schemeClr val="tx1"/>
                    </a:solidFill>
                    <a:effectLst/>
                    <a:latin typeface="+mn-lt"/>
                    <a:ea typeface="+mn-ea"/>
                    <a:cs typeface="+mn-cs"/>
                  </a:rPr>
                  <a:t> in order to compute conditional probabilities, </a:t>
                </a:r>
                <a:r>
                  <a:rPr lang="en-US" sz="1200" kern="1200" dirty="0" smtClean="0">
                    <a:solidFill>
                      <a:schemeClr val="tx1"/>
                    </a:solidFill>
                    <a:effectLst/>
                    <a:latin typeface="+mn-lt"/>
                    <a:ea typeface="+mn-ea"/>
                    <a:cs typeface="+mn-cs"/>
                  </a:rPr>
                  <a:t>we need know the joint probability </a:t>
                </a:r>
                <a:r>
                  <a:rPr lang="en-US" sz="1200" i="0" kern="1200">
                    <a:solidFill>
                      <a:schemeClr val="tx1"/>
                    </a:solidFill>
                    <a:effectLst/>
                    <a:latin typeface="+mn-lt"/>
                    <a:ea typeface="+mn-ea"/>
                    <a:cs typeface="+mn-cs"/>
                  </a:rPr>
                  <a:t>𝑃(𝐴∩𝐵)</a:t>
                </a:r>
                <a:r>
                  <a:rPr lang="en-US" sz="1200" kern="1200" dirty="0">
                    <a:solidFill>
                      <a:schemeClr val="tx1"/>
                    </a:solidFill>
                    <a:effectLst/>
                    <a:latin typeface="+mn-lt"/>
                    <a:ea typeface="+mn-ea"/>
                    <a:cs typeface="+mn-cs"/>
                  </a:rPr>
                  <a:t>, which we often don't. Instead, we often need to know something about </a:t>
                </a:r>
                <a:r>
                  <a:rPr lang="en-US" sz="1200" i="0" kern="1200">
                    <a:solidFill>
                      <a:schemeClr val="tx1"/>
                    </a:solidFill>
                    <a:effectLst/>
                    <a:latin typeface="+mn-lt"/>
                    <a:ea typeface="+mn-ea"/>
                    <a:cs typeface="+mn-cs"/>
                  </a:rPr>
                  <a:t>𝐴</a:t>
                </a:r>
                <a:r>
                  <a:rPr lang="en-US" sz="1200" kern="1200" dirty="0">
                    <a:solidFill>
                      <a:schemeClr val="tx1"/>
                    </a:solidFill>
                    <a:effectLst/>
                    <a:latin typeface="+mn-lt"/>
                    <a:ea typeface="+mn-ea"/>
                    <a:cs typeface="+mn-cs"/>
                  </a:rPr>
                  <a:t>, but all we can directly observe is </a:t>
                </a:r>
                <a:r>
                  <a:rPr lang="en-US" sz="1200" i="0" kern="1200">
                    <a:solidFill>
                      <a:schemeClr val="tx1"/>
                    </a:solidFill>
                    <a:effectLst/>
                    <a:latin typeface="+mn-lt"/>
                    <a:ea typeface="+mn-ea"/>
                    <a:cs typeface="+mn-cs"/>
                  </a:rPr>
                  <a:t>𝐵</a:t>
                </a:r>
                <a:r>
                  <a:rPr lang="en-US" sz="1200" kern="1200" dirty="0">
                    <a:solidFill>
                      <a:schemeClr val="tx1"/>
                    </a:solidFill>
                    <a:effectLst/>
                    <a:latin typeface="+mn-lt"/>
                    <a:ea typeface="+mn-ea"/>
                    <a:cs typeface="+mn-cs"/>
                  </a:rPr>
                  <a:t>. For instance, when we want to infer whether an email is spam only by knowing the words it contains. For this, we need Bayes' law</a:t>
                </a:r>
                <a:r>
                  <a:rPr lang="en-US"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Bayes’ law takes its name from the eighteenth-century English statistician and philosopher Thomas Bayes, who described the probability of an event based solely on prior knowledge of conditions that might be related to that event.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In words, Bayes’ law says that if I know the prior probabilities </a:t>
                </a:r>
                <a:r>
                  <a:rPr lang="en-US" sz="1200" i="0" kern="1200">
                    <a:solidFill>
                      <a:schemeClr val="tx1"/>
                    </a:solidFill>
                    <a:effectLst/>
                    <a:latin typeface="+mn-lt"/>
                    <a:ea typeface="+mn-ea"/>
                    <a:cs typeface="+mn-cs"/>
                  </a:rPr>
                  <a:t>𝑃(𝐴)</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𝑃(𝐵)</a:t>
                </a:r>
                <a:r>
                  <a:rPr lang="en-US" sz="1200" kern="1200" dirty="0">
                    <a:solidFill>
                      <a:schemeClr val="tx1"/>
                    </a:solidFill>
                    <a:effectLst/>
                    <a:latin typeface="+mn-lt"/>
                    <a:ea typeface="+mn-ea"/>
                    <a:cs typeface="+mn-cs"/>
                  </a:rPr>
                  <a:t>, in addition to the likelihood (even just an assumed likelihood) </a:t>
                </a:r>
                <a:r>
                  <a:rPr lang="en-US" sz="1200" i="0" kern="1200">
                    <a:solidFill>
                      <a:schemeClr val="tx1"/>
                    </a:solidFill>
                    <a:effectLst/>
                    <a:latin typeface="+mn-lt"/>
                    <a:ea typeface="+mn-ea"/>
                    <a:cs typeface="+mn-cs"/>
                  </a:rPr>
                  <a:t>𝑃(𝐵∣𝐴)</a:t>
                </a:r>
                <a:r>
                  <a:rPr lang="en-US" sz="1200" kern="1200" dirty="0">
                    <a:solidFill>
                      <a:schemeClr val="tx1"/>
                    </a:solidFill>
                    <a:effectLst/>
                    <a:latin typeface="+mn-lt"/>
                    <a:ea typeface="+mn-ea"/>
                    <a:cs typeface="+mn-cs"/>
                  </a:rPr>
                  <a:t>, I can compute the posterior probability </a:t>
                </a:r>
                <a:r>
                  <a:rPr lang="en-US" sz="1200" i="0" kern="1200">
                    <a:solidFill>
                      <a:schemeClr val="tx1"/>
                    </a:solidFill>
                    <a:effectLst/>
                    <a:latin typeface="+mn-lt"/>
                    <a:ea typeface="+mn-ea"/>
                    <a:cs typeface="+mn-cs"/>
                  </a:rPr>
                  <a:t>𝑃(𝐴∣𝐵)</a:t>
                </a:r>
                <a:r>
                  <a:rPr lang="en-US" sz="1200" kern="1200" dirty="0">
                    <a:solidFill>
                      <a:schemeClr val="tx1"/>
                    </a:solidFill>
                    <a:effectLst/>
                    <a:latin typeface="+mn-lt"/>
                    <a:ea typeface="+mn-ea"/>
                    <a:cs typeface="+mn-cs"/>
                  </a:rPr>
                  <a:t>. Let's apply this to spam</a:t>
                </a:r>
                <a:r>
                  <a:rPr lang="en-US"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27</a:t>
            </a:fld>
            <a:endParaRPr lang="en-US" dirty="0"/>
          </a:p>
        </p:txBody>
      </p:sp>
    </p:spTree>
    <p:extLst>
      <p:ext uri="{BB962C8B-B14F-4D97-AF65-F5344CB8AC3E}">
        <p14:creationId xmlns:p14="http://schemas.microsoft.com/office/powerpoint/2010/main" val="62655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use Bayesian probability on spam email messages like this one, consider it (and all other emails, whether spam or ham) to be bags of words. We don’t care about word order or even word meaning. We just want to count the frequency of certain words in spam messages versus the frequency of those same words in valid email messages.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after having counted the words in hundreds of emails that we have received, we determine the probability of the word “debt” appearing in any kind of email message (spam or ham) to be 0.157, with the probability of “debt” appearing in spam messages being 0.309. Furthermore, let’s say we assume that there’s a 50-percent chance that any given email message we receive is spam (for this example, we don't know either way what type of email it might be, so it’s basically a coin flip).</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the calculations on the slide, if an email contains the word “debt,” we predict that it is 98.4 percent likely to be spam.</a:t>
            </a:r>
          </a:p>
        </p:txBody>
      </p:sp>
      <p:sp>
        <p:nvSpPr>
          <p:cNvPr id="4" name="Slide Number Placeholder 3"/>
          <p:cNvSpPr>
            <a:spLocks noGrp="1"/>
          </p:cNvSpPr>
          <p:nvPr>
            <p:ph type="sldNum" sz="quarter" idx="10"/>
          </p:nvPr>
        </p:nvSpPr>
        <p:spPr/>
        <p:txBody>
          <a:bodyPr/>
          <a:lstStyle/>
          <a:p>
            <a:fld id="{C7CBFB2A-6F33-4E35-AA02-0CD5015C3290}" type="slidenum">
              <a:rPr lang="en-US" smtClean="0"/>
              <a:t>28</a:t>
            </a:fld>
            <a:endParaRPr lang="en-US" dirty="0"/>
          </a:p>
        </p:txBody>
      </p:sp>
    </p:spTree>
    <p:extLst>
      <p:ext uri="{BB962C8B-B14F-4D97-AF65-F5344CB8AC3E}">
        <p14:creationId xmlns:p14="http://schemas.microsoft.com/office/powerpoint/2010/main" val="21481515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above calculation is great for looking at individual words, but emails contain several words that can give us clues to an email’s relative likelihood of being spam or ham. For example, say we wanted to determine whether an email is spam given that it contains the words “debt” and “bills.” We can begin by reasoning that the probability that an email containing “debt” and “bills” is spam is, if not equal, at least proportional to the probability of “debt” and “bills” appearing in known spam messages times the probability of any given message being spam: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e>
                        <m:r>
                          <m:rPr>
                            <m:sty m:val="p"/>
                          </m:rPr>
                          <a:rPr lang="en-US" sz="1200" kern="1200">
                            <a:solidFill>
                              <a:schemeClr val="tx1"/>
                            </a:solidFill>
                            <a:effectLst/>
                            <a:latin typeface="Cambria Math" panose="02040503050406030204" pitchFamily="18" charset="0"/>
                            <a:ea typeface="+mn-ea"/>
                            <a:cs typeface="+mn-cs"/>
                          </a:rPr>
                          <m:t>debt</m:t>
                        </m:r>
                        <m:r>
                          <a:rPr lang="en-US" sz="1200" kern="1200">
                            <a:solidFill>
                              <a:schemeClr val="tx1"/>
                            </a:solidFill>
                            <a:effectLst/>
                            <a:latin typeface="Cambria Math" panose="02040503050406030204" pitchFamily="18" charset="0"/>
                            <a:ea typeface="+mn-ea"/>
                            <a:cs typeface="+mn-cs"/>
                          </a:rPr>
                          <m:t>, </m:t>
                        </m:r>
                        <m:r>
                          <m:rPr>
                            <m:sty m:val="p"/>
                          </m:rPr>
                          <a:rPr lang="en-US" sz="1200" kern="1200">
                            <a:solidFill>
                              <a:schemeClr val="tx1"/>
                            </a:solidFill>
                            <a:effectLst/>
                            <a:latin typeface="Cambria Math" panose="02040503050406030204" pitchFamily="18" charset="0"/>
                            <a:ea typeface="+mn-ea"/>
                            <a:cs typeface="+mn-cs"/>
                          </a:rPr>
                          <m:t>bills</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debt</m:t>
                        </m:r>
                        <m:r>
                          <a:rPr lang="en-US" sz="1200" kern="1200">
                            <a:solidFill>
                              <a:schemeClr val="tx1"/>
                            </a:solidFill>
                            <a:effectLst/>
                            <a:latin typeface="Cambria Math" panose="02040503050406030204" pitchFamily="18" charset="0"/>
                            <a:ea typeface="+mn-ea"/>
                            <a:cs typeface="+mn-cs"/>
                          </a:rPr>
                          <m:t>, </m:t>
                        </m:r>
                        <m:r>
                          <m:rPr>
                            <m:sty m:val="p"/>
                          </m:rPr>
                          <a:rPr lang="en-US" sz="1200" kern="1200">
                            <a:solidFill>
                              <a:schemeClr val="tx1"/>
                            </a:solidFill>
                            <a:effectLst/>
                            <a:latin typeface="Cambria Math" panose="02040503050406030204" pitchFamily="18" charset="0"/>
                            <a:ea typeface="+mn-ea"/>
                            <a:cs typeface="+mn-cs"/>
                          </a:rPr>
                          <m:t>bills</m:t>
                        </m:r>
                      </m:e>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𝑃</m:t>
                    </m:r>
                    <m:d>
                      <m:dPr>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d>
                  </m:oMath>
                </a14:m>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if we assume that the occurrence of the words “debt” and “bills” are independent events, we can extend this proportionality: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e>
                        <m:r>
                          <m:rPr>
                            <m:sty m:val="p"/>
                          </m:rPr>
                          <a:rPr lang="en-US" sz="1200" kern="1200">
                            <a:solidFill>
                              <a:schemeClr val="tx1"/>
                            </a:solidFill>
                            <a:effectLst/>
                            <a:latin typeface="Cambria Math" panose="02040503050406030204" pitchFamily="18" charset="0"/>
                            <a:ea typeface="+mn-ea"/>
                            <a:cs typeface="+mn-cs"/>
                          </a:rPr>
                          <m:t>debt</m:t>
                        </m:r>
                        <m:r>
                          <a:rPr lang="en-US" sz="1200" kern="1200">
                            <a:solidFill>
                              <a:schemeClr val="tx1"/>
                            </a:solidFill>
                            <a:effectLst/>
                            <a:latin typeface="Cambria Math" panose="02040503050406030204" pitchFamily="18" charset="0"/>
                            <a:ea typeface="+mn-ea"/>
                            <a:cs typeface="+mn-cs"/>
                          </a:rPr>
                          <m:t>, </m:t>
                        </m:r>
                        <m:r>
                          <m:rPr>
                            <m:sty m:val="p"/>
                          </m:rPr>
                          <a:rPr lang="en-US" sz="1200" kern="1200">
                            <a:solidFill>
                              <a:schemeClr val="tx1"/>
                            </a:solidFill>
                            <a:effectLst/>
                            <a:latin typeface="Cambria Math" panose="02040503050406030204" pitchFamily="18" charset="0"/>
                            <a:ea typeface="+mn-ea"/>
                            <a:cs typeface="+mn-cs"/>
                          </a:rPr>
                          <m:t>bills</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debt</m:t>
                        </m:r>
                      </m:e>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bills</m:t>
                        </m:r>
                      </m:e>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𝑃</m:t>
                    </m:r>
                    <m:d>
                      <m:dPr>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d>
                  </m:oMath>
                </a14:m>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should state here that this assumption of independence is generally not true. Just look at the example spam message above. The probability that “bills” will appear in a spam message containing “debt” is probably quite high. However, assuming that the probabilities of words occurring in our email messages are independent is useful and works surprising well. This assumption of independence is the naive part of the Bayesian probabilities that we will use in this section. Expressed mathematically, the working assumption that will underpin the ML in this section is that for any collection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words: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e>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𝑛</m:t>
                            </m:r>
                          </m:sub>
                        </m:sSub>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𝑃</m:t>
                    </m:r>
                    <m:d>
                      <m:dPr>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1</m:t>
                            </m:r>
                          </m:sub>
                        </m:sSub>
                      </m:e>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2</m:t>
                            </m:r>
                          </m:sub>
                        </m:sSub>
                      </m:e>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𝑛</m:t>
                            </m:r>
                          </m:sub>
                        </m:sSub>
                      </m:e>
                      <m:e>
                        <m:r>
                          <m:rPr>
                            <m:sty m:val="p"/>
                          </m:rPr>
                          <a:rPr lang="en-US" sz="1200" kern="1200">
                            <a:solidFill>
                              <a:schemeClr val="tx1"/>
                            </a:solidFill>
                            <a:effectLst/>
                            <a:latin typeface="Cambria Math" panose="02040503050406030204" pitchFamily="18" charset="0"/>
                            <a:ea typeface="+mn-ea"/>
                            <a:cs typeface="+mn-cs"/>
                          </a:rPr>
                          <m:t>S</m:t>
                        </m:r>
                      </m:e>
                    </m:d>
                  </m:oMath>
                </a14:m>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cannot emphasize enough that this chain rule expressed in the equation above—that the probability of a message being spam based on the words in it is equal to the product of the likelihoods of those individual words appearing in messages known to be spam—is </a:t>
                </a:r>
                <a:r>
                  <a:rPr lang="en-US" sz="1200" b="1" i="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true. But it gets good results and, in the world of data science, fast and good enough always trump mathematical fidelity.</a:t>
                </a: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Our above calculation is great for looking at individual words, but emails contain several words that can give us clues to an email’s relative likelihood of being spam or ham. For example, say we wanted to determine whether an email is spam given that it contains the words “debt” and “bills.” We can begin by reasoning that the probability that an email containing “debt” and “bills” is spam is, if not equal, at least proportional to the probability of “debt” and “bills” appearing in known spam messages times the probability of any given message being spam: </a:t>
                </a:r>
                <a:r>
                  <a:rPr lang="en-US" sz="1200" i="0" kern="1200">
                    <a:solidFill>
                      <a:schemeClr val="tx1"/>
                    </a:solidFill>
                    <a:effectLst/>
                    <a:latin typeface="+mn-lt"/>
                    <a:ea typeface="+mn-ea"/>
                    <a:cs typeface="+mn-cs"/>
                  </a:rPr>
                  <a:t>𝑃(S∣debt, bills)∝𝑃(debt, bills∣S)𝑃(S)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if we assume that the occurrence of the words “debt” and “bills” are independent events, we can extend this proportionality: </a:t>
                </a:r>
                <a:r>
                  <a:rPr lang="en-US" sz="1200" i="0" kern="1200">
                    <a:solidFill>
                      <a:schemeClr val="tx1"/>
                    </a:solidFill>
                    <a:effectLst/>
                    <a:latin typeface="+mn-lt"/>
                    <a:ea typeface="+mn-ea"/>
                    <a:cs typeface="+mn-cs"/>
                  </a:rPr>
                  <a:t>𝑃(S∣debt, bills)∝𝑃(debt∣S)𝑃(bills∣S)𝑃(S)</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should state here that this assumption of independence is generally not true. Just look at the example spam message above. The probability that “bills” will appear in a spam message containing “debt” is probably quite high. However, assuming that the probabilities of words occurring in our email messages are independent is useful and works surprising well. This assumption of independence is the naive part of the Bayesian probabilities that we will use in this section; expressed mathematically, the working assumption that will underpin the ML in this section is that for any collection of </a:t>
                </a:r>
                <a:r>
                  <a:rPr lang="en-US" sz="1200" i="0" kern="1200">
                    <a:solidFill>
                      <a:schemeClr val="tx1"/>
                    </a:solidFill>
                    <a:effectLst/>
                    <a:latin typeface="+mn-lt"/>
                    <a:ea typeface="+mn-ea"/>
                    <a:cs typeface="+mn-cs"/>
                  </a:rPr>
                  <a:t>𝑛</a:t>
                </a:r>
                <a:r>
                  <a:rPr lang="en-US" sz="1200" kern="1200" dirty="0">
                    <a:solidFill>
                      <a:schemeClr val="tx1"/>
                    </a:solidFill>
                    <a:effectLst/>
                    <a:latin typeface="+mn-lt"/>
                    <a:ea typeface="+mn-ea"/>
                    <a:cs typeface="+mn-cs"/>
                  </a:rPr>
                  <a:t> words</a:t>
                </a:r>
                <a:r>
                  <a:rPr lang="en-US" sz="1200" kern="1200" dirty="0" smtClean="0">
                    <a:solidFill>
                      <a:schemeClr val="tx1"/>
                    </a:solidFill>
                    <a:effectLst/>
                    <a:latin typeface="+mn-lt"/>
                    <a:ea typeface="+mn-ea"/>
                    <a:cs typeface="+mn-cs"/>
                  </a:rPr>
                  <a:t>: </a:t>
                </a:r>
                <a:r>
                  <a:rPr lang="en-US" sz="1200" i="0" kern="1200">
                    <a:solidFill>
                      <a:schemeClr val="tx1"/>
                    </a:solidFill>
                    <a:effectLst/>
                    <a:latin typeface="+mn-lt"/>
                    <a:ea typeface="+mn-ea"/>
                    <a:cs typeface="+mn-cs"/>
                  </a:rPr>
                  <a:t>𝑃(S∣word_1, word_2,…,word_𝑛 )=𝑃(S)𝑃(word_1∣S)𝑃(word_2∣S)⋯𝑃(word_𝑛∣S)</a:t>
                </a:r>
                <a:endParaRPr lang="en-US" sz="1200" kern="1200" dirty="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cannot emphasize enough that this chain rule expressed in the equation above—that the probability of a message being spam based on the words in it is equal to the product of the likelihoods of those individual words appearing in messages known to be spam—is </a:t>
                </a:r>
                <a:r>
                  <a:rPr lang="en-US" sz="1200" b="1" i="1" kern="1200" dirty="0" smtClean="0">
                    <a:solidFill>
                      <a:schemeClr val="tx1"/>
                    </a:solidFill>
                    <a:effectLst/>
                    <a:latin typeface="+mn-lt"/>
                    <a:ea typeface="+mn-ea"/>
                    <a:cs typeface="+mn-cs"/>
                  </a:rPr>
                  <a:t>not</a:t>
                </a:r>
                <a:r>
                  <a:rPr lang="en-US" sz="1200" kern="1200" dirty="0" smtClean="0">
                    <a:solidFill>
                      <a:schemeClr val="tx1"/>
                    </a:solidFill>
                    <a:effectLst/>
                    <a:latin typeface="+mn-lt"/>
                    <a:ea typeface="+mn-ea"/>
                    <a:cs typeface="+mn-cs"/>
                  </a:rPr>
                  <a:t> true. But it gets good results and, in the world of data science, fast and good enough always trump mathematical fidelity.</a:t>
                </a: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29</a:t>
            </a:fld>
            <a:endParaRPr lang="en-US" dirty="0"/>
          </a:p>
        </p:txBody>
      </p:sp>
    </p:spTree>
    <p:extLst>
      <p:ext uri="{BB962C8B-B14F-4D97-AF65-F5344CB8AC3E}">
        <p14:creationId xmlns:p14="http://schemas.microsoft.com/office/powerpoint/2010/main" val="874430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will use the </a:t>
            </a:r>
            <a:r>
              <a:rPr lang="en-US" sz="1200" u="sng" kern="1200" dirty="0">
                <a:solidFill>
                  <a:schemeClr val="tx1"/>
                </a:solidFill>
                <a:effectLst/>
                <a:latin typeface="+mn-lt"/>
                <a:ea typeface="+mn-ea"/>
                <a:cs typeface="+mn-cs"/>
                <a:hlinkClick r:id="rId3"/>
              </a:rPr>
              <a:t>SMS Spam Collection dataset</a:t>
            </a:r>
            <a:r>
              <a:rPr lang="en-US" sz="1200" kern="1200" dirty="0">
                <a:solidFill>
                  <a:schemeClr val="tx1"/>
                </a:solidFill>
                <a:effectLst/>
                <a:latin typeface="+mn-lt"/>
                <a:ea typeface="+mn-ea"/>
                <a:cs typeface="+mn-cs"/>
              </a:rPr>
              <a:t>. It contains 5,574 messages collected for SMS spam research and tagged as “spam” or “ham.” The dataset files contain one message per line, with each line being composed of the tag and the raw text of the SMS message.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our data is largely not numeric, you might have noticed that some of our go-to data exploration tools (such as bar charts and the </a:t>
            </a:r>
            <a:r>
              <a:rPr lang="en-US" sz="1200" i="1" kern="1200" dirty="0">
                <a:solidFill>
                  <a:schemeClr val="tx1"/>
                </a:solidFill>
                <a:effectLst/>
                <a:latin typeface="+mn-lt"/>
                <a:ea typeface="+mn-ea"/>
                <a:cs typeface="+mn-cs"/>
              </a:rPr>
              <a:t>describe()</a:t>
            </a:r>
            <a:r>
              <a:rPr lang="en-US" sz="1200" kern="1200" dirty="0">
                <a:solidFill>
                  <a:schemeClr val="tx1"/>
                </a:solidFill>
                <a:effectLst/>
                <a:latin typeface="+mn-lt"/>
                <a:ea typeface="+mn-ea"/>
                <a:cs typeface="+mn-cs"/>
              </a:rPr>
              <a:t> method) have been of limited use in exploring this data. Instead, word clouds can be a powerful way of getting a quick glance at what's represented in text data as a whole.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Looking at the two word clouds, it’s immediately apparent that the frequency of the most common words is different between our spam and our ham messages, which will form the primary basis of our spam detection.</a:t>
            </a:r>
          </a:p>
        </p:txBody>
      </p:sp>
      <p:sp>
        <p:nvSpPr>
          <p:cNvPr id="4" name="Slide Number Placeholder 3"/>
          <p:cNvSpPr>
            <a:spLocks noGrp="1"/>
          </p:cNvSpPr>
          <p:nvPr>
            <p:ph type="sldNum" sz="quarter" idx="10"/>
          </p:nvPr>
        </p:nvSpPr>
        <p:spPr/>
        <p:txBody>
          <a:bodyPr/>
          <a:lstStyle/>
          <a:p>
            <a:fld id="{C7CBFB2A-6F33-4E35-AA02-0CD5015C3290}" type="slidenum">
              <a:rPr lang="en-US" smtClean="0"/>
              <a:t>30</a:t>
            </a:fld>
            <a:endParaRPr lang="en-US" dirty="0"/>
          </a:p>
        </p:txBody>
      </p:sp>
    </p:spTree>
    <p:extLst>
      <p:ext uri="{BB962C8B-B14F-4D97-AF65-F5344CB8AC3E}">
        <p14:creationId xmlns:p14="http://schemas.microsoft.com/office/powerpoint/2010/main" val="27169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because the data does not naturally lend itself to numerical analysis “out-of-the-box” does not mean that we can't do so. We can also analyze the average length of spam and ham messages to see whether there are differences. And,</a:t>
            </a:r>
            <a:r>
              <a:rPr lang="en-US" sz="1200" kern="1200" baseline="0" dirty="0">
                <a:solidFill>
                  <a:schemeClr val="tx1"/>
                </a:solidFill>
                <a:effectLst/>
                <a:latin typeface="+mn-lt"/>
                <a:ea typeface="+mn-ea"/>
                <a:cs typeface="+mn-cs"/>
              </a:rPr>
              <a:t> sure enough, s</a:t>
            </a:r>
            <a:r>
              <a:rPr lang="en-US" sz="1200" dirty="0"/>
              <a:t>pam messages are much longer on average than ham messages.</a:t>
            </a:r>
          </a:p>
          <a:p>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31</a:t>
            </a:fld>
            <a:endParaRPr lang="en-US" dirty="0"/>
          </a:p>
        </p:txBody>
      </p:sp>
    </p:spTree>
    <p:extLst>
      <p:ext uri="{BB962C8B-B14F-4D97-AF65-F5344CB8AC3E}">
        <p14:creationId xmlns:p14="http://schemas.microsoft.com/office/powerpoint/2010/main" val="39842433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advantage of using cloud-based services is that they provide cutting-edge models that you can access without having to train the models. This can help accelerate both your exploration and your use of 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provides Cognitive Services APIs that can be consumed using Python to conduct image recognition, speech recognition, and text recognition, just to name a few. For the purposes of this subsection, we're going to look at using the Azure Text Analytics API.</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overwhelming majority of the messages are in English, though we have several additional languages in our dataset. Let's look at the actual numbers.</a:t>
            </a:r>
          </a:p>
          <a:p>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32</a:t>
            </a:fld>
            <a:endParaRPr lang="en-US" dirty="0"/>
          </a:p>
        </p:txBody>
      </p:sp>
    </p:spTree>
    <p:extLst>
      <p:ext uri="{BB962C8B-B14F-4D97-AF65-F5344CB8AC3E}">
        <p14:creationId xmlns:p14="http://schemas.microsoft.com/office/powerpoint/2010/main" val="28255092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perhaps not too surprising that the sentiments represented in the dataset should be bifurcated: SMS is a medium that captures extremes better than nuanced middle ground. That said, the number of dead-center messages is interesting. The proportion of spam messages right in the middle is also interesting.</a:t>
            </a:r>
          </a:p>
        </p:txBody>
      </p:sp>
      <p:sp>
        <p:nvSpPr>
          <p:cNvPr id="4" name="Slide Number Placeholder 3"/>
          <p:cNvSpPr>
            <a:spLocks noGrp="1"/>
          </p:cNvSpPr>
          <p:nvPr>
            <p:ph type="sldNum" sz="quarter" idx="10"/>
          </p:nvPr>
        </p:nvSpPr>
        <p:spPr/>
        <p:txBody>
          <a:bodyPr/>
          <a:lstStyle/>
          <a:p>
            <a:fld id="{C7CBFB2A-6F33-4E35-AA02-0CD5015C3290}" type="slidenum">
              <a:rPr lang="en-US" smtClean="0"/>
              <a:t>33</a:t>
            </a:fld>
            <a:endParaRPr lang="en-US" dirty="0"/>
          </a:p>
        </p:txBody>
      </p:sp>
    </p:spTree>
    <p:extLst>
      <p:ext uri="{BB962C8B-B14F-4D97-AF65-F5344CB8AC3E}">
        <p14:creationId xmlns:p14="http://schemas.microsoft.com/office/powerpoint/2010/main" val="545117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&lt;location&gt;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4/4/20 9:52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a:t>
            </a:fld>
            <a:endParaRPr lang="en-US">
              <a:solidFill>
                <a:prstClr val="black"/>
              </a:solidFill>
            </a:endParaRPr>
          </a:p>
        </p:txBody>
      </p:sp>
    </p:spTree>
    <p:extLst>
      <p:ext uri="{BB962C8B-B14F-4D97-AF65-F5344CB8AC3E}">
        <p14:creationId xmlns:p14="http://schemas.microsoft.com/office/powerpoint/2010/main" val="32851154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𝑛</m:t>
                    </m:r>
                  </m:oMath>
                </a14:m>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𝑘</m:t>
                    </m:r>
                  </m:oMath>
                </a14:m>
                <a:r>
                  <a:rPr lang="en-US" sz="900" kern="1200" dirty="0">
                    <a:solidFill>
                      <a:schemeClr val="tx1"/>
                    </a:solidFill>
                    <a:effectLst/>
                    <a:latin typeface="Segoe UI" panose="020B0502040204020203" pitchFamily="34" charset="0"/>
                    <a:ea typeface="+mn-ea"/>
                    <a:cs typeface="+mn-cs"/>
                  </a:rPr>
                  <a:t> clusters that provide the best separation between clusters.</a:t>
                </a:r>
              </a:p>
            </p:txBody>
          </p:sp>
        </mc:Choice>
        <mc:Fallback xmlns="">
          <p:sp>
            <p:nvSpPr>
              <p:cNvPr id="3" name="Notes Placeholder 2"/>
              <p:cNvSpPr>
                <a:spLocks noGrp="1"/>
              </p:cNvSpPr>
              <p:nvPr>
                <p:ph type="body" idx="1"/>
              </p:nvPr>
            </p:nvSpPr>
            <p:spPr/>
            <p:txBody>
              <a:bodyPr/>
              <a:lstStyle/>
              <a:p>
                <a:r>
                  <a:rPr lang="en-US" sz="900" kern="1200" dirty="0" smtClean="0">
                    <a:solidFill>
                      <a:schemeClr val="tx1"/>
                    </a:solidFill>
                    <a:effectLst/>
                    <a:latin typeface="Segoe UI" panose="020B0502040204020203" pitchFamily="34" charset="0"/>
                    <a:ea typeface="+mn-ea"/>
                    <a:cs typeface="+mn-cs"/>
                  </a:rPr>
                  <a:t>Up until now, we have only examined </a:t>
                </a:r>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r>
                  <a:rPr lang="en-US" sz="900" i="0" kern="1200">
                    <a:solidFill>
                      <a:schemeClr val="tx1"/>
                    </a:solidFill>
                    <a:effectLst/>
                    <a:latin typeface="Cambria Math" panose="02040503050406030204" pitchFamily="18" charset="0"/>
                    <a:ea typeface="+mn-ea"/>
                    <a:cs typeface="+mn-cs"/>
                  </a:rPr>
                  <a:t>𝑛</a:t>
                </a:r>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r>
                  <a:rPr lang="en-US" sz="900" i="0" kern="1200">
                    <a:solidFill>
                      <a:schemeClr val="tx1"/>
                    </a:solidFill>
                    <a:effectLst/>
                    <a:latin typeface="Cambria Math" panose="02040503050406030204" pitchFamily="18" charset="0"/>
                    <a:ea typeface="+mn-ea"/>
                    <a:cs typeface="+mn-cs"/>
                  </a:rPr>
                  <a:t>𝑘</a:t>
                </a:r>
                <a:r>
                  <a:rPr lang="en-US" sz="900" kern="1200" dirty="0">
                    <a:solidFill>
                      <a:schemeClr val="tx1"/>
                    </a:solidFill>
                    <a:effectLst/>
                    <a:latin typeface="Segoe UI" panose="020B0502040204020203" pitchFamily="34" charset="0"/>
                    <a:ea typeface="+mn-ea"/>
                    <a:cs typeface="+mn-cs"/>
                  </a:rPr>
                  <a:t> clusters that provide the best separation between clusters</a:t>
                </a:r>
                <a:r>
                  <a:rPr lang="en-US" sz="900" kern="1200" dirty="0" smtClean="0">
                    <a:solidFill>
                      <a:schemeClr val="tx1"/>
                    </a:solidFill>
                    <a:effectLst/>
                    <a:latin typeface="Segoe UI" panose="020B0502040204020203" pitchFamily="34" charset="0"/>
                    <a:ea typeface="+mn-ea"/>
                    <a:cs typeface="+mn-cs"/>
                  </a:rPr>
                  <a:t>.</a:t>
                </a:r>
              </a:p>
            </p:txBody>
          </p:sp>
        </mc:Fallback>
      </mc:AlternateContent>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4/7/20 9:39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1900544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essence of linear regression is arguably the simplest form of ML: drawing a line through points. You might have done a simple form of this in your high school physics class: plot the results of a series of experiments on graph paper, and then draw a line through as many points as possible (and include as many points below the line as above the line where the points don't fall on the line). That is a basic form of linear regression. We will build on that conceptual foundation to address more complex situations, such as having points in more than two dimensions or even points whose relationship seems non-linear.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Formally, linear regression is used to predict a quantitative </a:t>
                </a:r>
                <a:r>
                  <a:rPr lang="en-US" sz="1200" i="1" kern="1200" dirty="0">
                    <a:solidFill>
                      <a:schemeClr val="tx1"/>
                    </a:solidFill>
                    <a:effectLst/>
                    <a:latin typeface="+mn-lt"/>
                    <a:ea typeface="+mn-ea"/>
                    <a:cs typeface="+mn-cs"/>
                  </a:rPr>
                  <a:t>response</a:t>
                </a:r>
                <a:r>
                  <a:rPr lang="en-US" sz="1200" kern="1200" dirty="0">
                    <a:solidFill>
                      <a:schemeClr val="tx1"/>
                    </a:solidFill>
                    <a:effectLst/>
                    <a:latin typeface="+mn-lt"/>
                    <a:ea typeface="+mn-ea"/>
                    <a:cs typeface="+mn-cs"/>
                  </a:rPr>
                  <a:t> (the values on a Y axis) that is dependent on one or more </a:t>
                </a:r>
                <a:r>
                  <a:rPr lang="en-US" sz="1200" i="1" kern="1200" dirty="0">
                    <a:solidFill>
                      <a:schemeClr val="tx1"/>
                    </a:solidFill>
                    <a:effectLst/>
                    <a:latin typeface="+mn-lt"/>
                    <a:ea typeface="+mn-ea"/>
                    <a:cs typeface="+mn-cs"/>
                  </a:rPr>
                  <a:t>predictors</a:t>
                </a:r>
                <a:r>
                  <a:rPr lang="en-US" sz="1200" kern="1200" dirty="0">
                    <a:solidFill>
                      <a:schemeClr val="tx1"/>
                    </a:solidFill>
                    <a:effectLst/>
                    <a:latin typeface="+mn-lt"/>
                    <a:ea typeface="+mn-ea"/>
                    <a:cs typeface="+mn-cs"/>
                  </a:rPr>
                  <a:t> (values on one or more axes that are orthogonal to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𝑌</m:t>
                    </m:r>
                  </m:oMath>
                </a14:m>
                <a:r>
                  <a:rPr lang="en-US" sz="1200" kern="1200" dirty="0">
                    <a:solidFill>
                      <a:schemeClr val="tx1"/>
                    </a:solidFill>
                    <a:effectLst/>
                    <a:latin typeface="+mn-lt"/>
                    <a:ea typeface="+mn-ea"/>
                    <a:cs typeface="+mn-cs"/>
                  </a:rPr>
                  <a:t>, commonly just thought of collectively as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oMath>
                </a14:m>
                <a:r>
                  <a:rPr lang="en-US" sz="1200" kern="1200" dirty="0">
                    <a:solidFill>
                      <a:schemeClr val="tx1"/>
                    </a:solidFill>
                    <a:effectLst/>
                    <a:latin typeface="+mn-lt"/>
                    <a:ea typeface="+mn-ea"/>
                    <a:cs typeface="+mn-cs"/>
                  </a:rPr>
                  <a:t>). The working assumption is that the relationship between the predictors and the response is more or less linear. The goal of linear regression is to fit a straight line in the best possible way to minimize the deviation between our observed responses in the dataset and the responses predicted by our line, the linear approximation.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do we tell whether we have the best fit possible for our line? The most common means of assessing the error between the fit of our line—our model—and the data is called the </a:t>
                </a:r>
                <a:r>
                  <a:rPr lang="en-US" sz="1200" i="1" u="sng" kern="1200" dirty="0">
                    <a:solidFill>
                      <a:schemeClr val="tx1"/>
                    </a:solidFill>
                    <a:effectLst/>
                    <a:latin typeface="+mn-lt"/>
                    <a:ea typeface="+mn-ea"/>
                    <a:cs typeface="+mn-cs"/>
                    <a:hlinkClick r:id="rId3"/>
                  </a:rPr>
                  <a:t>least squares method</a:t>
                </a:r>
                <a:r>
                  <a:rPr lang="en-US" sz="1200" kern="1200" dirty="0">
                    <a:solidFill>
                      <a:schemeClr val="tx1"/>
                    </a:solidFill>
                    <a:effectLst/>
                    <a:latin typeface="+mn-lt"/>
                    <a:ea typeface="+mn-ea"/>
                    <a:cs typeface="+mn-cs"/>
                  </a:rPr>
                  <a:t>. This method consists of minimizing the number you get when you square the differences between your predicted values (the line) and the actual values (the data) and add up all of those squared differences for your entire dataset.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and the next (3.2), we will use national statistics gathered by the United Nations (UN) from 2009–2011 (accessed from the United Nations Statistics Division's </a:t>
                </a:r>
                <a:r>
                  <a:rPr lang="en-US" sz="1200" u="sng" kern="1200" dirty="0">
                    <a:solidFill>
                      <a:schemeClr val="tx1"/>
                    </a:solidFill>
                    <a:effectLst/>
                    <a:latin typeface="+mn-lt"/>
                    <a:ea typeface="+mn-ea"/>
                    <a:cs typeface="+mn-cs"/>
                    <a:hlinkClick r:id="rId4"/>
                  </a:rPr>
                  <a:t>Social indicators page</a:t>
                </a:r>
                <a:r>
                  <a:rPr lang="en-US" sz="1200" kern="1200" dirty="0">
                    <a:solidFill>
                      <a:schemeClr val="tx1"/>
                    </a:solidFill>
                    <a:effectLst/>
                    <a:latin typeface="+mn-lt"/>
                    <a:ea typeface="+mn-ea"/>
                    <a:cs typeface="+mn-cs"/>
                  </a:rPr>
                  <a:t> on April 23, 2012). The data includes national health and welfare statistics for 199 countries and territories; these locations are mostly UN members, but the list also includes other areas that are not independent countries (such as Hong Kong).</a:t>
                </a: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essence of linear regression is arguably the simplest form of ML: drawing a line through points. You might have done a simple form of this in your high school physics class: plot the results of a series of experiments on graph paper, and then draw a line through as many points as possible (and include as many points below the line as above the line where the points don't fall on the line). That is a basic form of linear regression. We will build on that conceptual foundation to address more complex situations, such as having points in more than two dimensions or even points whose relationship seems non-linear.</a:t>
                </a:r>
              </a:p>
              <a:p>
                <a:endParaRPr lang="en-US" sz="1200" kern="1200" dirty="0" smtClean="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Formally, linear regression is used to predict a quantitative </a:t>
                </a:r>
                <a:r>
                  <a:rPr lang="en-US" sz="1200" i="1" kern="1200" dirty="0">
                    <a:solidFill>
                      <a:schemeClr val="tx1"/>
                    </a:solidFill>
                    <a:effectLst/>
                    <a:latin typeface="+mn-lt"/>
                    <a:ea typeface="+mn-ea"/>
                    <a:cs typeface="+mn-cs"/>
                  </a:rPr>
                  <a:t>response</a:t>
                </a:r>
                <a:r>
                  <a:rPr lang="en-US" sz="1200" kern="1200" dirty="0">
                    <a:solidFill>
                      <a:schemeClr val="tx1"/>
                    </a:solidFill>
                    <a:effectLst/>
                    <a:latin typeface="+mn-lt"/>
                    <a:ea typeface="+mn-ea"/>
                    <a:cs typeface="+mn-cs"/>
                  </a:rPr>
                  <a:t> (the values on a Y axis) that is dependent on one or more </a:t>
                </a:r>
                <a:r>
                  <a:rPr lang="en-US" sz="1200" i="1" kern="1200" dirty="0">
                    <a:solidFill>
                      <a:schemeClr val="tx1"/>
                    </a:solidFill>
                    <a:effectLst/>
                    <a:latin typeface="+mn-lt"/>
                    <a:ea typeface="+mn-ea"/>
                    <a:cs typeface="+mn-cs"/>
                  </a:rPr>
                  <a:t>predictors</a:t>
                </a:r>
                <a:r>
                  <a:rPr lang="en-US" sz="1200" kern="1200" dirty="0">
                    <a:solidFill>
                      <a:schemeClr val="tx1"/>
                    </a:solidFill>
                    <a:effectLst/>
                    <a:latin typeface="+mn-lt"/>
                    <a:ea typeface="+mn-ea"/>
                    <a:cs typeface="+mn-cs"/>
                  </a:rPr>
                  <a:t> (values on one or more axes that are orthogonal to </a:t>
                </a:r>
                <a:r>
                  <a:rPr lang="en-US" sz="1200" i="0" kern="1200">
                    <a:solidFill>
                      <a:schemeClr val="tx1"/>
                    </a:solidFill>
                    <a:effectLst/>
                    <a:latin typeface="+mn-lt"/>
                    <a:ea typeface="+mn-ea"/>
                    <a:cs typeface="+mn-cs"/>
                  </a:rPr>
                  <a:t>𝑌</a:t>
                </a:r>
                <a:r>
                  <a:rPr lang="en-US" sz="1200" kern="1200" dirty="0">
                    <a:solidFill>
                      <a:schemeClr val="tx1"/>
                    </a:solidFill>
                    <a:effectLst/>
                    <a:latin typeface="+mn-lt"/>
                    <a:ea typeface="+mn-ea"/>
                    <a:cs typeface="+mn-cs"/>
                  </a:rPr>
                  <a:t>, commonly just thought of collectively as </a:t>
                </a:r>
                <a:r>
                  <a:rPr lang="en-US" sz="1200" i="0" kern="1200">
                    <a:solidFill>
                      <a:schemeClr val="tx1"/>
                    </a:solidFill>
                    <a:effectLst/>
                    <a:latin typeface="+mn-lt"/>
                    <a:ea typeface="+mn-ea"/>
                    <a:cs typeface="+mn-cs"/>
                  </a:rPr>
                  <a:t>𝑋</a:t>
                </a:r>
                <a:r>
                  <a:rPr lang="en-US" sz="1200" kern="1200" dirty="0">
                    <a:solidFill>
                      <a:schemeClr val="tx1"/>
                    </a:solidFill>
                    <a:effectLst/>
                    <a:latin typeface="+mn-lt"/>
                    <a:ea typeface="+mn-ea"/>
                    <a:cs typeface="+mn-cs"/>
                  </a:rPr>
                  <a:t>). The working assumption is that the relationship between the predictors and the response is more or less linear. The goal of linear regression is to fit a straight line in the best possible way to minimize the deviation between our observed responses in the dataset and the responses predicted by our line, the linear approximation</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do we tell that we have the best fit possible for our line? The most common means of assessing the error between the fit of our line—our model—and the data is called the </a:t>
                </a:r>
                <a:r>
                  <a:rPr lang="en-US" sz="1200" i="1" u="sng" kern="1200" dirty="0">
                    <a:solidFill>
                      <a:schemeClr val="tx1"/>
                    </a:solidFill>
                    <a:effectLst/>
                    <a:latin typeface="+mn-lt"/>
                    <a:ea typeface="+mn-ea"/>
                    <a:cs typeface="+mn-cs"/>
                    <a:hlinkClick r:id="rId5"/>
                  </a:rPr>
                  <a:t>least squares method</a:t>
                </a:r>
                <a:r>
                  <a:rPr lang="en-US" sz="1200" kern="1200" dirty="0">
                    <a:solidFill>
                      <a:schemeClr val="tx1"/>
                    </a:solidFill>
                    <a:effectLst/>
                    <a:latin typeface="+mn-lt"/>
                    <a:ea typeface="+mn-ea"/>
                    <a:cs typeface="+mn-cs"/>
                  </a:rPr>
                  <a:t>. This method consists of minimizing the number you get when you square the differences between your predicted values (the line) and the actual values (the data) and add up all of those squared differences for your entire dataset</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section and the next (3.2), we will use national statistics gathered by the United Nations (UN) from 2009–2011 (accessed from the United Nations Statistics Division's </a:t>
                </a:r>
                <a:r>
                  <a:rPr lang="en-US" sz="1200" u="sng" kern="1200" dirty="0" smtClean="0">
                    <a:solidFill>
                      <a:schemeClr val="tx1"/>
                    </a:solidFill>
                    <a:effectLst/>
                    <a:latin typeface="+mn-lt"/>
                    <a:ea typeface="+mn-ea"/>
                    <a:cs typeface="+mn-cs"/>
                    <a:hlinkClick r:id="rId6"/>
                  </a:rPr>
                  <a:t>Social indicators page</a:t>
                </a:r>
                <a:r>
                  <a:rPr lang="en-US" sz="1200" kern="1200" dirty="0" smtClean="0">
                    <a:solidFill>
                      <a:schemeClr val="tx1"/>
                    </a:solidFill>
                    <a:effectLst/>
                    <a:latin typeface="+mn-lt"/>
                    <a:ea typeface="+mn-ea"/>
                    <a:cs typeface="+mn-cs"/>
                  </a:rPr>
                  <a:t> on April 23, 2012). The data includes national health and welfare statistics for 199 countries and territories; these locations are mostly UN members, but the list also includes other areas that are not independent countries (such as Hong Kong).</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37</a:t>
            </a:fld>
            <a:endParaRPr lang="en-US" dirty="0"/>
          </a:p>
        </p:txBody>
      </p:sp>
    </p:spTree>
    <p:extLst>
      <p:ext uri="{BB962C8B-B14F-4D97-AF65-F5344CB8AC3E}">
        <p14:creationId xmlns:p14="http://schemas.microsoft.com/office/powerpoint/2010/main" val="3120676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This first model accounts for only 30 percent of the variability in female</a:t>
            </a:r>
            <a:r>
              <a:rPr lang="en-US" sz="1200" i="0" kern="1200" baseline="0" dirty="0">
                <a:solidFill>
                  <a:schemeClr val="tx1"/>
                </a:solidFill>
                <a:effectLst/>
                <a:latin typeface="+mn-lt"/>
                <a:ea typeface="+mn-ea"/>
                <a:cs typeface="+mn-cs"/>
              </a:rPr>
              <a:t> life expectancy </a:t>
            </a:r>
            <a:r>
              <a:rPr lang="en-US" sz="1200" kern="1200" dirty="0">
                <a:solidFill>
                  <a:schemeClr val="tx1"/>
                </a:solidFill>
                <a:effectLst/>
                <a:latin typeface="+mn-lt"/>
                <a:ea typeface="+mn-ea"/>
                <a:cs typeface="+mn-cs"/>
              </a:rPr>
              <a:t>and is really not a very good representation of the relationship between economic activity and female life expectancy.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results are not good, which stems from the fact that there’s no linear relationship between per-capita GDP and female life expectancy. Instead, the relationship has an elbow-like curve to it. When countries are very poor, the data suggests that even modest increases to GDP per capita can dramatically increase female life expectancy, but only up to a point. After countries hit about USD $10,000 per head, additional gains correlated to increases in wealth are much smaller. This suggests a logarithmic relationship between these factors: female life expectancy is not related to GDP, but rather to its logarithm.</a:t>
            </a:r>
          </a:p>
          <a:p>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38</a:t>
            </a:fld>
            <a:endParaRPr lang="en-US" dirty="0"/>
          </a:p>
        </p:txBody>
      </p:sp>
    </p:spTree>
    <p:extLst>
      <p:ext uri="{BB962C8B-B14F-4D97-AF65-F5344CB8AC3E}">
        <p14:creationId xmlns:p14="http://schemas.microsoft.com/office/powerpoint/2010/main" val="1109041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linearity of our models depends on the linearity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𝑛</m:t>
                        </m:r>
                      </m:sub>
                    </m:sSub>
                  </m:oMath>
                </a14:m>
                <a:r>
                  <a:rPr lang="en-US" sz="1200" kern="1200" dirty="0">
                    <a:solidFill>
                      <a:schemeClr val="tx1"/>
                    </a:solidFill>
                    <a:effectLst/>
                    <a:latin typeface="+mn-lt"/>
                    <a:ea typeface="+mn-ea"/>
                    <a:cs typeface="+mn-cs"/>
                  </a:rPr>
                  <a:t>, not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𝑛</m:t>
                        </m:r>
                      </m:sub>
                    </m:sSub>
                  </m:oMath>
                </a14:m>
                <a:r>
                  <a:rPr lang="en-US" sz="1200" kern="1200" dirty="0">
                    <a:solidFill>
                      <a:schemeClr val="tx1"/>
                    </a:solidFill>
                    <a:effectLst/>
                    <a:latin typeface="+mn-lt"/>
                    <a:ea typeface="+mn-ea"/>
                    <a:cs typeface="+mn-cs"/>
                  </a:rPr>
                  <a:t>. We will use this fact to use linear regression to model data that does not follow a straight line. Adding the polynomial term provides us with a much more intuitive fit of the data.</a:t>
                </a: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linearity of our models depends on the linearity of </a:t>
                </a:r>
                <a:r>
                  <a:rPr lang="en-US" sz="1200" i="0" kern="1200">
                    <a:solidFill>
                      <a:schemeClr val="tx1"/>
                    </a:solidFill>
                    <a:effectLst/>
                    <a:latin typeface="+mn-lt"/>
                    <a:ea typeface="+mn-ea"/>
                    <a:cs typeface="+mn-cs"/>
                  </a:rPr>
                  <a:t>𝛽_𝑛</a:t>
                </a:r>
                <a:r>
                  <a:rPr lang="en-US" sz="1200" kern="1200" dirty="0">
                    <a:solidFill>
                      <a:schemeClr val="tx1"/>
                    </a:solidFill>
                    <a:effectLst/>
                    <a:latin typeface="+mn-lt"/>
                    <a:ea typeface="+mn-ea"/>
                    <a:cs typeface="+mn-cs"/>
                  </a:rPr>
                  <a:t>, not </a:t>
                </a:r>
                <a:r>
                  <a:rPr lang="en-US" sz="1200" i="0" kern="1200">
                    <a:solidFill>
                      <a:schemeClr val="tx1"/>
                    </a:solidFill>
                    <a:effectLst/>
                    <a:latin typeface="+mn-lt"/>
                    <a:ea typeface="+mn-ea"/>
                    <a:cs typeface="+mn-cs"/>
                  </a:rPr>
                  <a:t>𝑥_𝑛</a:t>
                </a:r>
                <a:r>
                  <a:rPr lang="en-US" sz="1200" kern="1200" dirty="0">
                    <a:solidFill>
                      <a:schemeClr val="tx1"/>
                    </a:solidFill>
                    <a:effectLst/>
                    <a:latin typeface="+mn-lt"/>
                    <a:ea typeface="+mn-ea"/>
                    <a:cs typeface="+mn-cs"/>
                  </a:rPr>
                  <a:t>. We will use this fact to use linear regression to model data that does not follow a straight line. </a:t>
                </a:r>
                <a:r>
                  <a:rPr lang="en-US" sz="1200" kern="1200" dirty="0" smtClean="0">
                    <a:solidFill>
                      <a:schemeClr val="tx1"/>
                    </a:solidFill>
                    <a:effectLst/>
                    <a:latin typeface="+mn-lt"/>
                    <a:ea typeface="+mn-ea"/>
                    <a:cs typeface="+mn-cs"/>
                  </a:rPr>
                  <a:t>Adding the polynomial term provides us with a much more intuitive fit of the data.</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39</a:t>
            </a:fld>
            <a:endParaRPr lang="en-US" dirty="0"/>
          </a:p>
        </p:txBody>
      </p:sp>
    </p:spTree>
    <p:extLst>
      <p:ext uri="{BB962C8B-B14F-4D97-AF65-F5344CB8AC3E}">
        <p14:creationId xmlns:p14="http://schemas.microsoft.com/office/powerpoint/2010/main" val="360253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additional polynomial degree improves the fit of our model. However, adding more degrees to the polynomial regressions opens us to the risk of </a:t>
                </a:r>
                <a:r>
                  <a:rPr lang="en-US" sz="1200" u="sng" kern="1200" dirty="0">
                    <a:solidFill>
                      <a:schemeClr val="tx1"/>
                    </a:solidFill>
                    <a:effectLst/>
                    <a:latin typeface="+mn-lt"/>
                    <a:ea typeface="+mn-ea"/>
                    <a:cs typeface="+mn-cs"/>
                    <a:hlinkClick r:id="rId3"/>
                  </a:rPr>
                  <a:t>overfitting</a:t>
                </a:r>
                <a:r>
                  <a:rPr lang="en-US" sz="1200" kern="1200" dirty="0">
                    <a:solidFill>
                      <a:schemeClr val="tx1"/>
                    </a:solidFill>
                    <a:effectLst/>
                    <a:latin typeface="+mn-lt"/>
                    <a:ea typeface="+mn-ea"/>
                    <a:cs typeface="+mn-cs"/>
                  </a:rPr>
                  <a:t>, a process by which our models come to fit the training data too closely, and are thus less useful in predicting more generalized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Higher-degree polynomials also bring back the </a:t>
                </a:r>
                <a:r>
                  <a:rPr lang="en-US" sz="1200" u="sng" kern="1200" dirty="0">
                    <a:solidFill>
                      <a:schemeClr val="tx1"/>
                    </a:solidFill>
                    <a:effectLst/>
                    <a:latin typeface="+mn-lt"/>
                    <a:ea typeface="+mn-ea"/>
                    <a:cs typeface="+mn-cs"/>
                    <a:hlinkClick r:id="rId4"/>
                  </a:rPr>
                  <a:t>curse of dimensionality</a:t>
                </a:r>
                <a:r>
                  <a:rPr lang="en-US" sz="1200" kern="1200" dirty="0">
                    <a:solidFill>
                      <a:schemeClr val="tx1"/>
                    </a:solidFill>
                    <a:effectLst/>
                    <a:latin typeface="+mn-lt"/>
                    <a:ea typeface="+mn-ea"/>
                    <a:cs typeface="+mn-cs"/>
                  </a:rPr>
                  <a:t>. Simple linear models need only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sample points to fit, where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oMath>
                </a14:m>
                <a:r>
                  <a:rPr lang="en-US" sz="1200" kern="1200" dirty="0">
                    <a:solidFill>
                      <a:schemeClr val="tx1"/>
                    </a:solidFill>
                    <a:effectLst/>
                    <a:latin typeface="+mn-lt"/>
                    <a:ea typeface="+mn-ea"/>
                    <a:cs typeface="+mn-cs"/>
                  </a:rPr>
                  <a:t> is the number of dimensions (2 points in one dimension, 3 in two dimensions, 4 in three dimensions, and so on). However, each additional polynomial degree increases the number of sample points required for a given dimensionality much faster. Particularly if certain data points are difficult or expensive to come by, you might run out of data to fit a high-degree polynomial model.</a:t>
                </a: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Each additional polynomial degree improves the fit of our model. </a:t>
                </a:r>
                <a:r>
                  <a:rPr lang="en-US" sz="1200" kern="1200" dirty="0">
                    <a:solidFill>
                      <a:schemeClr val="tx1"/>
                    </a:solidFill>
                    <a:effectLst/>
                    <a:latin typeface="+mn-lt"/>
                    <a:ea typeface="+mn-ea"/>
                    <a:cs typeface="+mn-cs"/>
                  </a:rPr>
                  <a:t>However, adding more degrees to the polynomial regressions opens us to the risk of </a:t>
                </a:r>
                <a:r>
                  <a:rPr lang="en-US" sz="1200" u="sng" kern="1200" dirty="0">
                    <a:solidFill>
                      <a:schemeClr val="tx1"/>
                    </a:solidFill>
                    <a:effectLst/>
                    <a:latin typeface="+mn-lt"/>
                    <a:ea typeface="+mn-ea"/>
                    <a:cs typeface="+mn-cs"/>
                    <a:hlinkClick r:id="rId5"/>
                  </a:rPr>
                  <a:t>overfitting</a:t>
                </a:r>
                <a:r>
                  <a:rPr lang="en-US" sz="1200" kern="1200" dirty="0">
                    <a:solidFill>
                      <a:schemeClr val="tx1"/>
                    </a:solidFill>
                    <a:effectLst/>
                    <a:latin typeface="+mn-lt"/>
                    <a:ea typeface="+mn-ea"/>
                    <a:cs typeface="+mn-cs"/>
                  </a:rPr>
                  <a:t>, a process by which our models come to fit the training data too closely, and are thus less useful in predicting more generalized data</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Higher-degree polynomials also bring back the </a:t>
                </a:r>
                <a:r>
                  <a:rPr lang="en-US" sz="1200" u="sng" kern="1200" dirty="0">
                    <a:solidFill>
                      <a:schemeClr val="tx1"/>
                    </a:solidFill>
                    <a:effectLst/>
                    <a:latin typeface="+mn-lt"/>
                    <a:ea typeface="+mn-ea"/>
                    <a:cs typeface="+mn-cs"/>
                    <a:hlinkClick r:id="rId6"/>
                  </a:rPr>
                  <a:t>curse of dimensionality</a:t>
                </a:r>
                <a:r>
                  <a:rPr lang="en-US" sz="1200" kern="1200" dirty="0">
                    <a:solidFill>
                      <a:schemeClr val="tx1"/>
                    </a:solidFill>
                    <a:effectLst/>
                    <a:latin typeface="+mn-lt"/>
                    <a:ea typeface="+mn-ea"/>
                    <a:cs typeface="+mn-cs"/>
                  </a:rPr>
                  <a:t>. Simple linear models need only </a:t>
                </a:r>
                <a:r>
                  <a:rPr lang="en-US" sz="1200" i="0" kern="1200">
                    <a:solidFill>
                      <a:schemeClr val="tx1"/>
                    </a:solidFill>
                    <a:effectLst/>
                    <a:latin typeface="+mn-lt"/>
                    <a:ea typeface="+mn-ea"/>
                    <a:cs typeface="+mn-cs"/>
                  </a:rPr>
                  <a:t>𝑁+1</a:t>
                </a:r>
                <a:r>
                  <a:rPr lang="en-US" sz="1200" kern="1200" dirty="0">
                    <a:solidFill>
                      <a:schemeClr val="tx1"/>
                    </a:solidFill>
                    <a:effectLst/>
                    <a:latin typeface="+mn-lt"/>
                    <a:ea typeface="+mn-ea"/>
                    <a:cs typeface="+mn-cs"/>
                  </a:rPr>
                  <a:t> sample points to fit, where </a:t>
                </a:r>
                <a:r>
                  <a:rPr lang="en-US" sz="1200" i="0" kern="1200">
                    <a:solidFill>
                      <a:schemeClr val="tx1"/>
                    </a:solidFill>
                    <a:effectLst/>
                    <a:latin typeface="+mn-lt"/>
                    <a:ea typeface="+mn-ea"/>
                    <a:cs typeface="+mn-cs"/>
                  </a:rPr>
                  <a:t>𝑁</a:t>
                </a:r>
                <a:r>
                  <a:rPr lang="en-US" sz="1200" kern="1200" dirty="0">
                    <a:solidFill>
                      <a:schemeClr val="tx1"/>
                    </a:solidFill>
                    <a:effectLst/>
                    <a:latin typeface="+mn-lt"/>
                    <a:ea typeface="+mn-ea"/>
                    <a:cs typeface="+mn-cs"/>
                  </a:rPr>
                  <a:t> is the number of dimensions (2 points in 1 dimension, 3 in 2 dimensions, 4 in three dimensions, and so on). However, each additional polynomial degree increases the number of sample points required for a given dimensionality much faster. Particularly if certain data points are difficult or expensive to come by, you might run out of data in order to fit a high-degree polynomial model.</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40</a:t>
            </a:fld>
            <a:endParaRPr lang="en-US" dirty="0"/>
          </a:p>
        </p:txBody>
      </p:sp>
    </p:spTree>
    <p:extLst>
      <p:ext uri="{BB962C8B-B14F-4D97-AF65-F5344CB8AC3E}">
        <p14:creationId xmlns:p14="http://schemas.microsoft.com/office/powerpoint/2010/main" val="16711998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Ultimately, no matter how complex the model we construct between two features,</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will only be able to explain so much of variability because factors other than GDP affect the response. Using more than one predictor in our regression model helps us capture more of this richness of detail. </a:t>
            </a:r>
          </a:p>
        </p:txBody>
      </p:sp>
      <p:sp>
        <p:nvSpPr>
          <p:cNvPr id="4" name="Slide Number Placeholder 3"/>
          <p:cNvSpPr>
            <a:spLocks noGrp="1"/>
          </p:cNvSpPr>
          <p:nvPr>
            <p:ph type="sldNum" sz="quarter" idx="10"/>
          </p:nvPr>
        </p:nvSpPr>
        <p:spPr/>
        <p:txBody>
          <a:bodyPr/>
          <a:lstStyle/>
          <a:p>
            <a:fld id="{C7CBFB2A-6F33-4E35-AA02-0CD5015C3290}" type="slidenum">
              <a:rPr lang="en-US" smtClean="0"/>
              <a:t>41</a:t>
            </a:fld>
            <a:endParaRPr lang="en-US" dirty="0"/>
          </a:p>
        </p:txBody>
      </p:sp>
    </p:spTree>
    <p:extLst>
      <p:ext uri="{BB962C8B-B14F-4D97-AF65-F5344CB8AC3E}">
        <p14:creationId xmlns:p14="http://schemas.microsoft.com/office/powerpoint/2010/main" val="383014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additional polynomial degree improves the fit of our model. However, adding more degrees to the polynomial regressions opens us to the risk of </a:t>
                </a:r>
                <a:r>
                  <a:rPr lang="en-US" sz="1200" u="sng" kern="1200" dirty="0">
                    <a:solidFill>
                      <a:schemeClr val="tx1"/>
                    </a:solidFill>
                    <a:effectLst/>
                    <a:latin typeface="+mn-lt"/>
                    <a:ea typeface="+mn-ea"/>
                    <a:cs typeface="+mn-cs"/>
                    <a:hlinkClick r:id="rId3"/>
                  </a:rPr>
                  <a:t>overfitting</a:t>
                </a:r>
                <a:r>
                  <a:rPr lang="en-US" sz="1200" kern="1200" dirty="0">
                    <a:solidFill>
                      <a:schemeClr val="tx1"/>
                    </a:solidFill>
                    <a:effectLst/>
                    <a:latin typeface="+mn-lt"/>
                    <a:ea typeface="+mn-ea"/>
                    <a:cs typeface="+mn-cs"/>
                  </a:rPr>
                  <a:t>, a process by which our models come to fit the training data too closely, and are thus less useful in predicting more generalized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Higher-degree polynomials also bring back the </a:t>
                </a:r>
                <a:r>
                  <a:rPr lang="en-US" sz="1200" u="sng" kern="1200" dirty="0">
                    <a:solidFill>
                      <a:schemeClr val="tx1"/>
                    </a:solidFill>
                    <a:effectLst/>
                    <a:latin typeface="+mn-lt"/>
                    <a:ea typeface="+mn-ea"/>
                    <a:cs typeface="+mn-cs"/>
                    <a:hlinkClick r:id="rId4"/>
                  </a:rPr>
                  <a:t>curse of dimensionality</a:t>
                </a:r>
                <a:r>
                  <a:rPr lang="en-US" sz="1200" kern="1200" dirty="0">
                    <a:solidFill>
                      <a:schemeClr val="tx1"/>
                    </a:solidFill>
                    <a:effectLst/>
                    <a:latin typeface="+mn-lt"/>
                    <a:ea typeface="+mn-ea"/>
                    <a:cs typeface="+mn-cs"/>
                  </a:rPr>
                  <a:t>. Simple linear models need only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sample points to fit, where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oMath>
                </a14:m>
                <a:r>
                  <a:rPr lang="en-US" sz="1200" kern="1200" dirty="0">
                    <a:solidFill>
                      <a:schemeClr val="tx1"/>
                    </a:solidFill>
                    <a:effectLst/>
                    <a:latin typeface="+mn-lt"/>
                    <a:ea typeface="+mn-ea"/>
                    <a:cs typeface="+mn-cs"/>
                  </a:rPr>
                  <a:t> is the number of dimensions (2 points in one dimension, 3 in two dimensions, 4 in three dimensions, and so on). However, each additional polynomial degree increases the number of sample points required for a given dimensionality much faster. Particularly if certain data points are difficult or expensive to come by, you might run out of data in order to fit a high-degree polynomial model.</a:t>
                </a: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Each additional polynomial degree improves the fit of our model. </a:t>
                </a:r>
                <a:r>
                  <a:rPr lang="en-US" sz="1200" kern="1200" dirty="0">
                    <a:solidFill>
                      <a:schemeClr val="tx1"/>
                    </a:solidFill>
                    <a:effectLst/>
                    <a:latin typeface="+mn-lt"/>
                    <a:ea typeface="+mn-ea"/>
                    <a:cs typeface="+mn-cs"/>
                  </a:rPr>
                  <a:t>However, adding more degrees to the polynomial regressions opens us to the risk of </a:t>
                </a:r>
                <a:r>
                  <a:rPr lang="en-US" sz="1200" u="sng" kern="1200" dirty="0">
                    <a:solidFill>
                      <a:schemeClr val="tx1"/>
                    </a:solidFill>
                    <a:effectLst/>
                    <a:latin typeface="+mn-lt"/>
                    <a:ea typeface="+mn-ea"/>
                    <a:cs typeface="+mn-cs"/>
                    <a:hlinkClick r:id="rId5"/>
                  </a:rPr>
                  <a:t>overfitting</a:t>
                </a:r>
                <a:r>
                  <a:rPr lang="en-US" sz="1200" kern="1200" dirty="0">
                    <a:solidFill>
                      <a:schemeClr val="tx1"/>
                    </a:solidFill>
                    <a:effectLst/>
                    <a:latin typeface="+mn-lt"/>
                    <a:ea typeface="+mn-ea"/>
                    <a:cs typeface="+mn-cs"/>
                  </a:rPr>
                  <a:t>, a process by which our models come to fit the training data too closely, and are thus less useful in predicting more generalized data</a:t>
                </a:r>
                <a:r>
                  <a:rPr lang="en-US" sz="1200" kern="1200" dirty="0" smtClean="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Higher-degree polynomials also bring back the </a:t>
                </a:r>
                <a:r>
                  <a:rPr lang="en-US" sz="1200" u="sng" kern="1200" dirty="0">
                    <a:solidFill>
                      <a:schemeClr val="tx1"/>
                    </a:solidFill>
                    <a:effectLst/>
                    <a:latin typeface="+mn-lt"/>
                    <a:ea typeface="+mn-ea"/>
                    <a:cs typeface="+mn-cs"/>
                    <a:hlinkClick r:id="rId6"/>
                  </a:rPr>
                  <a:t>curse of dimensionality</a:t>
                </a:r>
                <a:r>
                  <a:rPr lang="en-US" sz="1200" kern="1200" dirty="0">
                    <a:solidFill>
                      <a:schemeClr val="tx1"/>
                    </a:solidFill>
                    <a:effectLst/>
                    <a:latin typeface="+mn-lt"/>
                    <a:ea typeface="+mn-ea"/>
                    <a:cs typeface="+mn-cs"/>
                  </a:rPr>
                  <a:t>. Simple linear models need only </a:t>
                </a:r>
                <a:r>
                  <a:rPr lang="en-US" sz="1200" i="0" kern="1200">
                    <a:solidFill>
                      <a:schemeClr val="tx1"/>
                    </a:solidFill>
                    <a:effectLst/>
                    <a:latin typeface="+mn-lt"/>
                    <a:ea typeface="+mn-ea"/>
                    <a:cs typeface="+mn-cs"/>
                  </a:rPr>
                  <a:t>𝑁+1</a:t>
                </a:r>
                <a:r>
                  <a:rPr lang="en-US" sz="1200" kern="1200" dirty="0">
                    <a:solidFill>
                      <a:schemeClr val="tx1"/>
                    </a:solidFill>
                    <a:effectLst/>
                    <a:latin typeface="+mn-lt"/>
                    <a:ea typeface="+mn-ea"/>
                    <a:cs typeface="+mn-cs"/>
                  </a:rPr>
                  <a:t> sample points to fit, where </a:t>
                </a:r>
                <a:r>
                  <a:rPr lang="en-US" sz="1200" i="0" kern="1200">
                    <a:solidFill>
                      <a:schemeClr val="tx1"/>
                    </a:solidFill>
                    <a:effectLst/>
                    <a:latin typeface="+mn-lt"/>
                    <a:ea typeface="+mn-ea"/>
                    <a:cs typeface="+mn-cs"/>
                  </a:rPr>
                  <a:t>𝑁</a:t>
                </a:r>
                <a:r>
                  <a:rPr lang="en-US" sz="1200" kern="1200" dirty="0">
                    <a:solidFill>
                      <a:schemeClr val="tx1"/>
                    </a:solidFill>
                    <a:effectLst/>
                    <a:latin typeface="+mn-lt"/>
                    <a:ea typeface="+mn-ea"/>
                    <a:cs typeface="+mn-cs"/>
                  </a:rPr>
                  <a:t> is the number of dimensions (2 points in 1 dimension, 3 in 2 dimensions, 4 in three dimensions, and so on). However, each additional polynomial degree increases the number of sample points required for a given dimensionality much faster. Particularly if certain data points are difficult or expensive to come by, you might run out of data in order to fit a high-degree polynomial model.</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42</a:t>
            </a:fld>
            <a:endParaRPr lang="en-US" dirty="0"/>
          </a:p>
        </p:txBody>
      </p:sp>
    </p:spTree>
    <p:extLst>
      <p:ext uri="{BB962C8B-B14F-4D97-AF65-F5344CB8AC3E}">
        <p14:creationId xmlns:p14="http://schemas.microsoft.com/office/powerpoint/2010/main" val="4239444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dataset has two categorical features (also known as </a:t>
                </a:r>
                <a:r>
                  <a:rPr lang="en-US" sz="1200" i="1" kern="1200" dirty="0">
                    <a:solidFill>
                      <a:schemeClr val="tx1"/>
                    </a:solidFill>
                    <a:effectLst/>
                    <a:latin typeface="+mn-lt"/>
                    <a:ea typeface="+mn-ea"/>
                    <a:cs typeface="+mn-cs"/>
                  </a:rPr>
                  <a:t>factors</a:t>
                </a:r>
                <a:r>
                  <a:rPr lang="en-US" sz="1200" kern="1200" dirty="0">
                    <a:solidFill>
                      <a:schemeClr val="tx1"/>
                    </a:solidFill>
                    <a:effectLst/>
                    <a:latin typeface="+mn-lt"/>
                    <a:ea typeface="+mn-ea"/>
                    <a:cs typeface="+mn-cs"/>
                  </a:rPr>
                  <a:t> in the statistical world): </a:t>
                </a:r>
                <a:r>
                  <a:rPr lang="en-US" sz="1200" i="1" kern="1200" dirty="0">
                    <a:solidFill>
                      <a:schemeClr val="tx1"/>
                    </a:solidFill>
                    <a:effectLst/>
                    <a:latin typeface="+mn-lt"/>
                    <a:ea typeface="+mn-ea"/>
                    <a:cs typeface="+mn-cs"/>
                  </a:rPr>
                  <a:t>region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There are multiple ways of handling data like this in linear regression; here, we will handle it by building sub-models for it.</a:t>
                </a:r>
              </a:p>
              <a:p>
                <a:endParaRPr lang="en-US" dirty="0"/>
              </a:p>
              <a:p>
                <a:r>
                  <a:rPr lang="en-US" sz="1200" kern="1200" dirty="0">
                    <a:solidFill>
                      <a:schemeClr val="tx1"/>
                    </a:solidFill>
                    <a:effectLst/>
                    <a:latin typeface="+mn-lt"/>
                    <a:ea typeface="+mn-ea"/>
                    <a:cs typeface="+mn-cs"/>
                  </a:rPr>
                  <a:t>Unsurprisingly, OECD-member countries cluster at the high end of the income scale and, sadly, African countries lag at the poorer end. Countries from the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group include countries ranging from poor ones in Southeast Asia to oil-rich Middle Eastern countries, and thus countries from that group are scattered across the income spectrum.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that we have the data points detailed in color, let's fit three separate, simple linear models for each group of countries. What do these plots based on group tell us? The slopes for </a:t>
                </a:r>
                <a:r>
                  <a:rPr lang="en-US" sz="1200" i="1" kern="1200" dirty="0">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are similar between the </a:t>
                </a:r>
                <a:r>
                  <a:rPr lang="en-US" sz="1200" i="1" kern="1200" dirty="0">
                    <a:solidFill>
                      <a:schemeClr val="tx1"/>
                    </a:solidFill>
                    <a:effectLst/>
                    <a:latin typeface="+mn-lt"/>
                    <a:ea typeface="+mn-ea"/>
                    <a:cs typeface="+mn-cs"/>
                  </a:rPr>
                  <a:t>africa</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oecd</a:t>
                </a:r>
                <a:r>
                  <a:rPr lang="en-US" sz="1200" kern="1200" dirty="0">
                    <a:solidFill>
                      <a:schemeClr val="tx1"/>
                    </a:solidFill>
                    <a:effectLst/>
                    <a:latin typeface="+mn-lt"/>
                    <a:ea typeface="+mn-ea"/>
                    <a:cs typeface="+mn-cs"/>
                  </a:rPr>
                  <a:t> groups, but the slope is different for the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group. This suggests that there might be some interaction between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in explaining </a:t>
                </a:r>
                <a:r>
                  <a:rPr lang="en-US" sz="1200" i="1" kern="1200" dirty="0">
                    <a:solidFill>
                      <a:schemeClr val="tx1"/>
                    </a:solidFill>
                    <a:effectLst/>
                    <a:latin typeface="+mn-lt"/>
                    <a:ea typeface="+mn-ea"/>
                    <a:cs typeface="+mn-cs"/>
                  </a:rPr>
                  <a:t>lifeExpF</a:t>
                </a:r>
                <a:r>
                  <a:rPr lang="en-US" sz="1200" kern="1200" dirty="0">
                    <a:solidFill>
                      <a:schemeClr val="tx1"/>
                    </a:solidFill>
                    <a:effectLst/>
                    <a:latin typeface="+mn-lt"/>
                    <a:ea typeface="+mn-ea"/>
                    <a:cs typeface="+mn-cs"/>
                  </a:rPr>
                  <a:t>. The </a:t>
                </a:r>
                <a:r>
                  <a:rPr lang="en-US" sz="1200" i="1" kern="1200" dirty="0">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slope for the </a:t>
                </a:r>
                <a:r>
                  <a:rPr lang="en-US" sz="1200" i="1" kern="1200" dirty="0">
                    <a:solidFill>
                      <a:schemeClr val="tx1"/>
                    </a:solidFill>
                    <a:effectLst/>
                    <a:latin typeface="+mn-lt"/>
                    <a:ea typeface="+mn-ea"/>
                    <a:cs typeface="+mn-cs"/>
                  </a:rPr>
                  <a:t>oecd</a:t>
                </a:r>
                <a:r>
                  <a:rPr lang="en-US" sz="1200" kern="1200" dirty="0">
                    <a:solidFill>
                      <a:schemeClr val="tx1"/>
                    </a:solidFill>
                    <a:effectLst/>
                    <a:latin typeface="+mn-lt"/>
                    <a:ea typeface="+mn-ea"/>
                    <a:cs typeface="+mn-cs"/>
                  </a:rPr>
                  <a:t> group has a different sign than for </a:t>
                </a:r>
                <a:r>
                  <a:rPr lang="en-US" sz="1200" i="1" kern="1200" dirty="0">
                    <a:solidFill>
                      <a:schemeClr val="tx1"/>
                    </a:solidFill>
                    <a:effectLst/>
                    <a:latin typeface="+mn-lt"/>
                    <a:ea typeface="+mn-ea"/>
                    <a:cs typeface="+mn-cs"/>
                  </a:rPr>
                  <a:t>africa</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which might indicate another interaction, but we’re on shaky statistical ground here because we have done no testing to see whether these differences in slope are statistically significant (for </a:t>
                </a:r>
                <a:r>
                  <a:rPr lang="en-US" sz="1200" i="1" kern="1200" dirty="0">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the differences—and the numbers—are small).</a:t>
                </a:r>
              </a:p>
              <a:p>
                <a:r>
                  <a:rPr lang="en-US" sz="1200" kern="1200" dirty="0">
                    <a:solidFill>
                      <a:schemeClr val="tx1"/>
                    </a:solidFill>
                    <a:effectLst/>
                    <a:latin typeface="+mn-lt"/>
                    <a:ea typeface="+mn-ea"/>
                    <a:cs typeface="+mn-cs"/>
                  </a:rPr>
                  <a:t>What do we mean by interactions between groups? Recall that we generalized a linear model with two features as:</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2</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interact—if different values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for example, change the influence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—we need to include that in the model like so:</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2</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3</m:t>
                          </m:r>
                        </m:sub>
                      </m:sSub>
                      <m:sSub>
                        <m:sSubPr>
                          <m:ctrlPr>
                            <a:rPr lang="en-US" sz="1200" i="1" kern="1200">
                              <a:solidFill>
                                <a:schemeClr val="tx1"/>
                              </a:solidFill>
                              <a:effectLst/>
                              <a:latin typeface="Cambria Math" panose="02040503050406030204" pitchFamily="18" charset="0"/>
                              <a:ea typeface="+mn-ea"/>
                              <a:cs typeface="+mn-cs"/>
                            </a:rPr>
                          </m:ctrlPr>
                        </m:sSub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model involves three predictors (</a:t>
                </a:r>
                <a:r>
                  <a:rPr lang="en-US" sz="1200" i="1" kern="1200" dirty="0">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has this form:</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2</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3</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4</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3</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5</m:t>
                          </m:r>
                        </m:sub>
                      </m:sSub>
                      <m:sSub>
                        <m:sSubPr>
                          <m:ctrlPr>
                            <a:rPr lang="en-US" sz="1200" i="1" kern="1200">
                              <a:solidFill>
                                <a:schemeClr val="tx1"/>
                              </a:solidFill>
                              <a:effectLst/>
                              <a:latin typeface="Cambria Math" panose="02040503050406030204" pitchFamily="18" charset="0"/>
                              <a:ea typeface="+mn-ea"/>
                              <a:cs typeface="+mn-cs"/>
                            </a:rPr>
                          </m:ctrlPr>
                        </m:sSub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6</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7</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3</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8</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9</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3</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10</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11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3</m:t>
                          </m:r>
                        </m:sub>
                      </m:sSub>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Think of this as another aspect of the curse of dimensionality: as we add features (especially categorical ones), the number of potential interactions between features that we have to account for increases even faster.</a:t>
                </a:r>
              </a:p>
              <a:p>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Our dataset has two categorical features (also known as </a:t>
                </a:r>
                <a:r>
                  <a:rPr lang="en-US" sz="1200" i="1" kern="1200" dirty="0" smtClean="0">
                    <a:solidFill>
                      <a:schemeClr val="tx1"/>
                    </a:solidFill>
                    <a:effectLst/>
                    <a:latin typeface="+mn-lt"/>
                    <a:ea typeface="+mn-ea"/>
                    <a:cs typeface="+mn-cs"/>
                  </a:rPr>
                  <a:t>factors</a:t>
                </a:r>
                <a:r>
                  <a:rPr lang="en-US" sz="1200" kern="1200" dirty="0" smtClean="0">
                    <a:solidFill>
                      <a:schemeClr val="tx1"/>
                    </a:solidFill>
                    <a:effectLst/>
                    <a:latin typeface="+mn-lt"/>
                    <a:ea typeface="+mn-ea"/>
                    <a:cs typeface="+mn-cs"/>
                  </a:rPr>
                  <a:t> in the statistical world): </a:t>
                </a:r>
                <a:r>
                  <a:rPr lang="en-US" sz="1200" i="1" kern="1200" dirty="0" smtClean="0">
                    <a:solidFill>
                      <a:schemeClr val="tx1"/>
                    </a:solidFill>
                    <a:effectLst/>
                    <a:latin typeface="+mn-lt"/>
                    <a:ea typeface="+mn-ea"/>
                    <a:cs typeface="+mn-cs"/>
                  </a:rPr>
                  <a:t>region</a:t>
                </a:r>
                <a:r>
                  <a:rPr lang="en-US" sz="1200" kern="1200" dirty="0" smtClean="0">
                    <a:solidFill>
                      <a:schemeClr val="tx1"/>
                    </a:solidFill>
                    <a:effectLst/>
                    <a:latin typeface="+mn-lt"/>
                    <a:ea typeface="+mn-ea"/>
                    <a:cs typeface="+mn-cs"/>
                  </a:rPr>
                  <a:t> and </a:t>
                </a:r>
                <a:r>
                  <a:rPr lang="en-US" sz="1200" i="1" kern="1200" dirty="0" smtClean="0">
                    <a:solidFill>
                      <a:schemeClr val="tx1"/>
                    </a:solidFill>
                    <a:effectLst/>
                    <a:latin typeface="+mn-lt"/>
                    <a:ea typeface="+mn-ea"/>
                    <a:cs typeface="+mn-cs"/>
                  </a:rPr>
                  <a:t>group</a:t>
                </a:r>
                <a:r>
                  <a:rPr lang="en-US" sz="1200" kern="1200" dirty="0" smtClean="0">
                    <a:solidFill>
                      <a:schemeClr val="tx1"/>
                    </a:solidFill>
                    <a:effectLst/>
                    <a:latin typeface="+mn-lt"/>
                    <a:ea typeface="+mn-ea"/>
                    <a:cs typeface="+mn-cs"/>
                  </a:rPr>
                  <a:t>. There are multiple ways of handling data like this in linear regression; here, we will handle it by building sub-models for it.</a:t>
                </a:r>
              </a:p>
              <a:p>
                <a:endParaRPr lang="en-US" dirty="0" smtClean="0"/>
              </a:p>
              <a:p>
                <a:r>
                  <a:rPr lang="en-US" sz="1200" kern="1200" dirty="0" smtClean="0">
                    <a:solidFill>
                      <a:schemeClr val="tx1"/>
                    </a:solidFill>
                    <a:effectLst/>
                    <a:latin typeface="+mn-lt"/>
                    <a:ea typeface="+mn-ea"/>
                    <a:cs typeface="+mn-cs"/>
                  </a:rPr>
                  <a:t>Unsurprisingly, OECD-member countries cluster at the high end of the income scale and, sadly, African countries lag at the poorer end. Countries from the </a:t>
                </a:r>
                <a:r>
                  <a:rPr lang="en-US" sz="1200" i="1" kern="1200" dirty="0" smtClean="0">
                    <a:solidFill>
                      <a:schemeClr val="tx1"/>
                    </a:solidFill>
                    <a:effectLst/>
                    <a:latin typeface="+mn-lt"/>
                    <a:ea typeface="+mn-ea"/>
                    <a:cs typeface="+mn-cs"/>
                  </a:rPr>
                  <a:t>other</a:t>
                </a:r>
                <a:r>
                  <a:rPr lang="en-US" sz="1200" kern="1200" dirty="0" smtClean="0">
                    <a:solidFill>
                      <a:schemeClr val="tx1"/>
                    </a:solidFill>
                    <a:effectLst/>
                    <a:latin typeface="+mn-lt"/>
                    <a:ea typeface="+mn-ea"/>
                    <a:cs typeface="+mn-cs"/>
                  </a:rPr>
                  <a:t> group include countries ranging from poor ones in Southeast Asia to oil-rich Middle Eastern countries, and thus countries from that group are scattered across the income spectrum.</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Now that we have the data points detailed in color, let's fit three separate, simple linear models for each group of countries. What do these plots based on group tell us? The slopes for </a:t>
                </a:r>
                <a:r>
                  <a:rPr lang="en-US" sz="1200" i="1" kern="1200" dirty="0" err="1">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are similar between the </a:t>
                </a:r>
                <a:r>
                  <a:rPr lang="en-US" sz="1200" i="1" kern="1200" dirty="0" err="1">
                    <a:solidFill>
                      <a:schemeClr val="tx1"/>
                    </a:solidFill>
                    <a:effectLst/>
                    <a:latin typeface="+mn-lt"/>
                    <a:ea typeface="+mn-ea"/>
                    <a:cs typeface="+mn-cs"/>
                  </a:rPr>
                  <a:t>africa</a:t>
                </a:r>
                <a:r>
                  <a:rPr lang="en-US" sz="1200" kern="1200" dirty="0">
                    <a:solidFill>
                      <a:schemeClr val="tx1"/>
                    </a:solidFill>
                    <a:effectLst/>
                    <a:latin typeface="+mn-lt"/>
                    <a:ea typeface="+mn-ea"/>
                    <a:cs typeface="+mn-cs"/>
                  </a:rPr>
                  <a:t> and </a:t>
                </a:r>
                <a:r>
                  <a:rPr lang="en-US" sz="1200" i="1" kern="1200" dirty="0" err="1">
                    <a:solidFill>
                      <a:schemeClr val="tx1"/>
                    </a:solidFill>
                    <a:effectLst/>
                    <a:latin typeface="+mn-lt"/>
                    <a:ea typeface="+mn-ea"/>
                    <a:cs typeface="+mn-cs"/>
                  </a:rPr>
                  <a:t>oecd</a:t>
                </a:r>
                <a:r>
                  <a:rPr lang="en-US" sz="1200" kern="1200" dirty="0">
                    <a:solidFill>
                      <a:schemeClr val="tx1"/>
                    </a:solidFill>
                    <a:effectLst/>
                    <a:latin typeface="+mn-lt"/>
                    <a:ea typeface="+mn-ea"/>
                    <a:cs typeface="+mn-cs"/>
                  </a:rPr>
                  <a:t> groups, but the slope is different for the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group. This suggests that there might be some interaction between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a:t>
                </a:r>
                <a:r>
                  <a:rPr lang="en-US" sz="1200" i="1" kern="1200" dirty="0" err="1">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in explaining </a:t>
                </a:r>
                <a:r>
                  <a:rPr lang="en-US" sz="1200" i="1" kern="1200" dirty="0" err="1">
                    <a:solidFill>
                      <a:schemeClr val="tx1"/>
                    </a:solidFill>
                    <a:effectLst/>
                    <a:latin typeface="+mn-lt"/>
                    <a:ea typeface="+mn-ea"/>
                    <a:cs typeface="+mn-cs"/>
                  </a:rPr>
                  <a:t>lifeExpF</a:t>
                </a:r>
                <a:r>
                  <a:rPr lang="en-US" sz="1200" kern="1200" dirty="0">
                    <a:solidFill>
                      <a:schemeClr val="tx1"/>
                    </a:solidFill>
                    <a:effectLst/>
                    <a:latin typeface="+mn-lt"/>
                    <a:ea typeface="+mn-ea"/>
                    <a:cs typeface="+mn-cs"/>
                  </a:rPr>
                  <a:t>. The </a:t>
                </a:r>
                <a:r>
                  <a:rPr lang="en-US" sz="1200" i="1" kern="1200" dirty="0" err="1">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slope for the </a:t>
                </a:r>
                <a:r>
                  <a:rPr lang="en-US" sz="1200" i="1" kern="1200" dirty="0" err="1">
                    <a:solidFill>
                      <a:schemeClr val="tx1"/>
                    </a:solidFill>
                    <a:effectLst/>
                    <a:latin typeface="+mn-lt"/>
                    <a:ea typeface="+mn-ea"/>
                    <a:cs typeface="+mn-cs"/>
                  </a:rPr>
                  <a:t>oecd</a:t>
                </a:r>
                <a:r>
                  <a:rPr lang="en-US" sz="1200" kern="1200" dirty="0">
                    <a:solidFill>
                      <a:schemeClr val="tx1"/>
                    </a:solidFill>
                    <a:effectLst/>
                    <a:latin typeface="+mn-lt"/>
                    <a:ea typeface="+mn-ea"/>
                    <a:cs typeface="+mn-cs"/>
                  </a:rPr>
                  <a:t> group has a different sign than for </a:t>
                </a:r>
                <a:r>
                  <a:rPr lang="en-US" sz="1200" i="1" kern="1200" dirty="0" err="1">
                    <a:solidFill>
                      <a:schemeClr val="tx1"/>
                    </a:solidFill>
                    <a:effectLst/>
                    <a:latin typeface="+mn-lt"/>
                    <a:ea typeface="+mn-ea"/>
                    <a:cs typeface="+mn-cs"/>
                  </a:rPr>
                  <a:t>africa</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which might indicate another interaction, but we are on shaky statistical ground here because we have done no testing to see if these differences in slope are statistically significant (for </a:t>
                </a:r>
                <a:r>
                  <a:rPr lang="en-US" sz="1200" i="1" kern="1200" dirty="0" err="1">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the differences—and the numbers—are small).</a:t>
                </a:r>
              </a:p>
              <a:p>
                <a:r>
                  <a:rPr lang="en-US" sz="1200" kern="1200" dirty="0">
                    <a:solidFill>
                      <a:schemeClr val="tx1"/>
                    </a:solidFill>
                    <a:effectLst/>
                    <a:latin typeface="+mn-lt"/>
                    <a:ea typeface="+mn-ea"/>
                    <a:cs typeface="+mn-cs"/>
                  </a:rPr>
                  <a:t>What do we mean by interactions between groups? Recall that we generalized a linear model with two features as:</a:t>
                </a:r>
              </a:p>
              <a:p>
                <a:r>
                  <a:rPr lang="en-US" sz="1200" i="0" kern="1200">
                    <a:solidFill>
                      <a:schemeClr val="tx1"/>
                    </a:solidFill>
                    <a:effectLst/>
                    <a:latin typeface="+mn-lt"/>
                    <a:ea typeface="+mn-ea"/>
                    <a:cs typeface="+mn-cs"/>
                  </a:rPr>
                  <a:t>𝑦=𝛽_0+𝛽_1 𝑥_1+𝛽_2 𝑥_2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if </a:t>
                </a:r>
                <a:r>
                  <a:rPr lang="en-US" sz="1200" i="0" kern="1200">
                    <a:solidFill>
                      <a:schemeClr val="tx1"/>
                    </a:solidFill>
                    <a:effectLst/>
                    <a:latin typeface="+mn-lt"/>
                    <a:ea typeface="+mn-ea"/>
                    <a:cs typeface="+mn-cs"/>
                  </a:rPr>
                  <a:t>𝑥_1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𝑥_2</a:t>
                </a:r>
                <a:r>
                  <a:rPr lang="en-US" sz="1200" kern="1200" dirty="0">
                    <a:solidFill>
                      <a:schemeClr val="tx1"/>
                    </a:solidFill>
                    <a:effectLst/>
                    <a:latin typeface="+mn-lt"/>
                    <a:ea typeface="+mn-ea"/>
                    <a:cs typeface="+mn-cs"/>
                  </a:rPr>
                  <a:t> interact—if different values of </a:t>
                </a:r>
                <a:r>
                  <a:rPr lang="en-US" sz="1200" i="0" kern="1200">
                    <a:solidFill>
                      <a:schemeClr val="tx1"/>
                    </a:solidFill>
                    <a:effectLst/>
                    <a:latin typeface="+mn-lt"/>
                    <a:ea typeface="+mn-ea"/>
                    <a:cs typeface="+mn-cs"/>
                  </a:rPr>
                  <a:t>𝑥_1</a:t>
                </a:r>
                <a:r>
                  <a:rPr lang="en-US" sz="1200" kern="1200" dirty="0">
                    <a:solidFill>
                      <a:schemeClr val="tx1"/>
                    </a:solidFill>
                    <a:effectLst/>
                    <a:latin typeface="+mn-lt"/>
                    <a:ea typeface="+mn-ea"/>
                    <a:cs typeface="+mn-cs"/>
                  </a:rPr>
                  <a:t>, for example, change the influence of </a:t>
                </a:r>
                <a:r>
                  <a:rPr lang="en-US" sz="1200" i="0" kern="1200">
                    <a:solidFill>
                      <a:schemeClr val="tx1"/>
                    </a:solidFill>
                    <a:effectLst/>
                    <a:latin typeface="+mn-lt"/>
                    <a:ea typeface="+mn-ea"/>
                    <a:cs typeface="+mn-cs"/>
                  </a:rPr>
                  <a:t>𝑥_2</a:t>
                </a:r>
                <a:r>
                  <a:rPr lang="en-US" sz="1200" kern="1200" dirty="0">
                    <a:solidFill>
                      <a:schemeClr val="tx1"/>
                    </a:solidFill>
                    <a:effectLst/>
                    <a:latin typeface="+mn-lt"/>
                    <a:ea typeface="+mn-ea"/>
                    <a:cs typeface="+mn-cs"/>
                  </a:rPr>
                  <a:t> on </a:t>
                </a:r>
                <a:r>
                  <a:rPr lang="en-US" sz="1200" i="0" kern="1200">
                    <a:solidFill>
                      <a:schemeClr val="tx1"/>
                    </a:solidFill>
                    <a:effectLst/>
                    <a:latin typeface="+mn-lt"/>
                    <a:ea typeface="+mn-ea"/>
                    <a:cs typeface="+mn-cs"/>
                  </a:rPr>
                  <a:t>𝑦</a:t>
                </a:r>
                <a:r>
                  <a:rPr lang="en-US" sz="1200" kern="1200" dirty="0">
                    <a:solidFill>
                      <a:schemeClr val="tx1"/>
                    </a:solidFill>
                    <a:effectLst/>
                    <a:latin typeface="+mn-lt"/>
                    <a:ea typeface="+mn-ea"/>
                    <a:cs typeface="+mn-cs"/>
                  </a:rPr>
                  <a:t>—we need to include that in the model like so:</a:t>
                </a:r>
              </a:p>
              <a:p>
                <a:r>
                  <a:rPr lang="en-US" sz="1200" i="0" kern="1200">
                    <a:solidFill>
                      <a:schemeClr val="tx1"/>
                    </a:solidFill>
                    <a:effectLst/>
                    <a:latin typeface="+mn-lt"/>
                    <a:ea typeface="+mn-ea"/>
                    <a:cs typeface="+mn-cs"/>
                  </a:rPr>
                  <a:t>𝑦=𝛽_0+𝛽_1 𝑥_1+𝛽_2 𝑥_2+𝛽_3 〖𝑥_1 𝑥〗_2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model involves three predictors (</a:t>
                </a:r>
                <a:r>
                  <a:rPr lang="en-US" sz="1200" i="1" kern="1200" dirty="0" err="1">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a:t>
                </a:r>
                <a:r>
                  <a:rPr lang="en-US" sz="1200" i="1" kern="1200" dirty="0" err="1">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has this form:</a:t>
                </a:r>
              </a:p>
              <a:p>
                <a:r>
                  <a:rPr lang="en-US" sz="1200" i="0" kern="1200">
                    <a:solidFill>
                      <a:schemeClr val="tx1"/>
                    </a:solidFill>
                    <a:effectLst/>
                    <a:latin typeface="+mn-lt"/>
                    <a:ea typeface="+mn-ea"/>
                    <a:cs typeface="+mn-cs"/>
                  </a:rPr>
                  <a:t>𝑦=𝛽_0+𝛽_1 𝑥_1+𝛽_2 𝑥_2+𝛽_3 𝑢_2+𝛽_4 𝑢_3+𝛽_5 〖𝑥_1 𝑥〗_2+𝛽_6 𝑥_1 𝑢_2+𝛽_7 𝑥_1 𝑢_3+𝛽_8 𝑥_2 𝑢_2+𝛽_9 𝑥_2 𝑢_3+𝛽_10 𝑥_1 〖𝑥_2 𝑢〗_2+𝛽_11 𝑥_1 〖𝑥_2 𝑢〗_3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Think of this as another aspect of the curse of dimensionality: as we add features (especially categorical ones), the number of potential interactions between features that we have to account for increases even faster.</a:t>
                </a:r>
              </a:p>
              <a:p>
                <a:endParaRPr lang="en-US" sz="1200" kern="1200" dirty="0" smtClean="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43</a:t>
            </a:fld>
            <a:endParaRPr lang="en-US" dirty="0"/>
          </a:p>
        </p:txBody>
      </p:sp>
    </p:spTree>
    <p:extLst>
      <p:ext uri="{BB962C8B-B14F-4D97-AF65-F5344CB8AC3E}">
        <p14:creationId xmlns:p14="http://schemas.microsoft.com/office/powerpoint/2010/main" val="260042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4/7/20 9:44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29274375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far in this track, we have examined building and fitting ML models “locally.” True, the notebooks have been located in the cloud themselves, but the models with all of their predictive and classification power are stuck in those notebooks. To use these models, you would have to load data into your notebooks and get the results there.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practice, we want those models to be accessible from a number of locations. And although the management of production ML models has a life cycle all its own, one part of that is making models accessible from the web. One way to do that is to develop them by using third-party cloud tools, such as </a:t>
            </a:r>
            <a:r>
              <a:rPr lang="en-US" sz="1200" u="sng" kern="1200" dirty="0">
                <a:solidFill>
                  <a:schemeClr val="tx1"/>
                </a:solidFill>
                <a:effectLst/>
                <a:latin typeface="+mn-lt"/>
                <a:ea typeface="+mn-ea"/>
                <a:cs typeface="+mn-cs"/>
                <a:hlinkClick r:id="rId3"/>
              </a:rPr>
              <a:t>Microsoft Azure ML Studio</a:t>
            </a:r>
            <a:r>
              <a:rPr lang="en-US" sz="1200" kern="1200" dirty="0">
                <a:solidFill>
                  <a:schemeClr val="tx1"/>
                </a:solidFill>
                <a:effectLst/>
                <a:latin typeface="+mn-lt"/>
                <a:ea typeface="+mn-ea"/>
                <a:cs typeface="+mn-cs"/>
              </a:rPr>
              <a:t> (not to be confused with Microsoft Azure Machine Learning Service, which provides end-to-end life-cycle management for ML models).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Alternatively, we can develop and deploy a function that can be accessed by other programs over the web—a web service—that runs within Azure ML Studio. Cloud-based ML-development tools like Azure ML Studio streamline the building, training, and deployment of machine learning models by providing a drag-and-drop interface and making a wide array of ML algorithms and tools readily available. Crucially, such tools simplify the deployment and management of ML models in production (not a focus of this course, but a major consideration in the real world). </a:t>
            </a:r>
          </a:p>
        </p:txBody>
      </p:sp>
      <p:sp>
        <p:nvSpPr>
          <p:cNvPr id="4" name="Slide Number Placeholder 3"/>
          <p:cNvSpPr>
            <a:spLocks noGrp="1"/>
          </p:cNvSpPr>
          <p:nvPr>
            <p:ph type="sldNum" sz="quarter" idx="10"/>
          </p:nvPr>
        </p:nvSpPr>
        <p:spPr/>
        <p:txBody>
          <a:bodyPr/>
          <a:lstStyle/>
          <a:p>
            <a:fld id="{C7CBFB2A-6F33-4E35-AA02-0CD5015C3290}" type="slidenum">
              <a:rPr lang="en-US" smtClean="0"/>
              <a:t>47</a:t>
            </a:fld>
            <a:endParaRPr lang="en-US" dirty="0"/>
          </a:p>
        </p:txBody>
      </p:sp>
    </p:spTree>
    <p:extLst>
      <p:ext uri="{BB962C8B-B14F-4D97-AF65-F5344CB8AC3E}">
        <p14:creationId xmlns:p14="http://schemas.microsoft.com/office/powerpoint/2010/main" val="1765510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sz="882" b="0" i="0" kern="1200" dirty="0">
                <a:solidFill>
                  <a:schemeClr val="tx1"/>
                </a:solidFill>
                <a:effectLst/>
                <a:latin typeface="Segoe UI" panose="020B0502040204020203" pitchFamily="34" charset="0"/>
                <a:ea typeface="+mn-ea"/>
                <a:cs typeface="+mn-cs"/>
              </a:rPr>
              <a:t>19:30 Opening </a:t>
            </a:r>
            <a:r>
              <a:rPr lang="zh-TW" altLang="en-US" sz="882" b="0" i="0" kern="1200" dirty="0">
                <a:solidFill>
                  <a:schemeClr val="tx1"/>
                </a:solidFill>
                <a:effectLst/>
                <a:latin typeface="Segoe UI" panose="020B0502040204020203" pitchFamily="34" charset="0"/>
                <a:ea typeface="+mn-ea"/>
                <a:cs typeface="+mn-cs"/>
              </a:rPr>
              <a:t>開場 </a:t>
            </a:r>
            <a:r>
              <a:rPr lang="en-US" altLang="zh-TW" sz="882" b="0" i="0" kern="1200" dirty="0">
                <a:solidFill>
                  <a:schemeClr val="tx1"/>
                </a:solidFill>
                <a:effectLst/>
                <a:latin typeface="Segoe UI" panose="020B0502040204020203" pitchFamily="34" charset="0"/>
                <a:ea typeface="+mn-ea"/>
                <a:cs typeface="+mn-cs"/>
              </a:rPr>
              <a:t>19:35 </a:t>
            </a:r>
            <a:r>
              <a:rPr lang="en-US" sz="882" b="0" i="0" kern="1200" dirty="0">
                <a:solidFill>
                  <a:schemeClr val="tx1"/>
                </a:solidFill>
                <a:effectLst/>
                <a:latin typeface="Segoe UI" panose="020B0502040204020203" pitchFamily="34" charset="0"/>
                <a:ea typeface="+mn-ea"/>
                <a:cs typeface="+mn-cs"/>
              </a:rPr>
              <a:t>Supervised Learning and Classification: Regression </a:t>
            </a:r>
            <a:r>
              <a:rPr lang="zh-TW" altLang="en-US" sz="882" b="0" i="0" kern="1200" dirty="0">
                <a:solidFill>
                  <a:schemeClr val="tx1"/>
                </a:solidFill>
                <a:effectLst/>
                <a:latin typeface="Segoe UI" panose="020B0502040204020203" pitchFamily="34" charset="0"/>
                <a:ea typeface="+mn-ea"/>
                <a:cs typeface="+mn-cs"/>
              </a:rPr>
              <a:t>監督式學習與分類算法：回歸分析 為例 </a:t>
            </a:r>
            <a:r>
              <a:rPr lang="en-US" altLang="zh-TW" sz="882" b="0" i="0" kern="1200" dirty="0">
                <a:solidFill>
                  <a:schemeClr val="tx1"/>
                </a:solidFill>
                <a:effectLst/>
                <a:latin typeface="Segoe UI" panose="020B0502040204020203" pitchFamily="34" charset="0"/>
                <a:ea typeface="+mn-ea"/>
                <a:cs typeface="+mn-cs"/>
              </a:rPr>
              <a:t>20:05 </a:t>
            </a:r>
            <a:r>
              <a:rPr lang="en-US" sz="882" b="0" i="0" kern="1200" dirty="0">
                <a:solidFill>
                  <a:schemeClr val="tx1"/>
                </a:solidFill>
                <a:effectLst/>
                <a:latin typeface="Segoe UI" panose="020B0502040204020203" pitchFamily="34" charset="0"/>
                <a:ea typeface="+mn-ea"/>
                <a:cs typeface="+mn-cs"/>
              </a:rPr>
              <a:t>Regression </a:t>
            </a:r>
            <a:r>
              <a:rPr lang="en-US" sz="882" b="0" i="0" kern="1200" dirty="0" err="1">
                <a:solidFill>
                  <a:schemeClr val="tx1"/>
                </a:solidFill>
                <a:effectLst/>
                <a:latin typeface="Segoe UI" panose="020B0502040204020203" pitchFamily="34" charset="0"/>
                <a:ea typeface="+mn-ea"/>
                <a:cs typeface="+mn-cs"/>
              </a:rPr>
              <a:t>ipynb</a:t>
            </a:r>
            <a:r>
              <a:rPr lang="en-US" sz="882" b="0" i="0" kern="1200" dirty="0">
                <a:solidFill>
                  <a:schemeClr val="tx1"/>
                </a:solidFill>
                <a:effectLst/>
                <a:latin typeface="Segoe UI" panose="020B0502040204020203" pitchFamily="34" charset="0"/>
                <a:ea typeface="+mn-ea"/>
                <a:cs typeface="+mn-cs"/>
              </a:rPr>
              <a:t> LAB </a:t>
            </a:r>
            <a:r>
              <a:rPr lang="zh-TW" altLang="en-US" sz="882" b="0" i="0" kern="1200" dirty="0">
                <a:solidFill>
                  <a:schemeClr val="tx1"/>
                </a:solidFill>
                <a:effectLst/>
                <a:latin typeface="Segoe UI" panose="020B0502040204020203" pitchFamily="34" charset="0"/>
                <a:ea typeface="+mn-ea"/>
                <a:cs typeface="+mn-cs"/>
              </a:rPr>
              <a:t>回歸分析 實作 </a:t>
            </a:r>
            <a:r>
              <a:rPr lang="en-US" sz="882" b="0" i="0" kern="1200" dirty="0">
                <a:solidFill>
                  <a:schemeClr val="tx1"/>
                </a:solidFill>
                <a:effectLst/>
                <a:latin typeface="Segoe UI" panose="020B0502040204020203" pitchFamily="34" charset="0"/>
                <a:ea typeface="+mn-ea"/>
                <a:cs typeface="+mn-cs"/>
              </a:rPr>
              <a:t>LAB 20:25 </a:t>
            </a:r>
            <a:r>
              <a:rPr lang="zh-TW" altLang="en-US" sz="882" b="0" i="0" kern="1200" dirty="0">
                <a:solidFill>
                  <a:schemeClr val="tx1"/>
                </a:solidFill>
                <a:effectLst/>
                <a:latin typeface="Segoe UI" panose="020B0502040204020203" pitchFamily="34" charset="0"/>
                <a:ea typeface="+mn-ea"/>
                <a:cs typeface="+mn-cs"/>
              </a:rPr>
              <a:t>中場休息 </a:t>
            </a:r>
            <a:r>
              <a:rPr lang="en-US" altLang="zh-TW" sz="882" b="0" i="0" kern="1200" dirty="0">
                <a:solidFill>
                  <a:schemeClr val="tx1"/>
                </a:solidFill>
                <a:effectLst/>
                <a:latin typeface="Segoe UI" panose="020B0502040204020203" pitchFamily="34" charset="0"/>
                <a:ea typeface="+mn-ea"/>
                <a:cs typeface="+mn-cs"/>
              </a:rPr>
              <a:t>5-</a:t>
            </a:r>
            <a:r>
              <a:rPr lang="en-US" sz="882" b="0" i="0" kern="1200" dirty="0">
                <a:solidFill>
                  <a:schemeClr val="tx1"/>
                </a:solidFill>
                <a:effectLst/>
                <a:latin typeface="Segoe UI" panose="020B0502040204020203" pitchFamily="34" charset="0"/>
                <a:ea typeface="+mn-ea"/>
                <a:cs typeface="+mn-cs"/>
              </a:rPr>
              <a:t>min breaks 20:15 Introduction to Azure ML Studio Azure ML Studio </a:t>
            </a:r>
            <a:r>
              <a:rPr lang="zh-TW" altLang="en-US" sz="882" b="0" i="0" kern="1200" dirty="0">
                <a:solidFill>
                  <a:schemeClr val="tx1"/>
                </a:solidFill>
                <a:effectLst/>
                <a:latin typeface="Segoe UI" panose="020B0502040204020203" pitchFamily="34" charset="0"/>
                <a:ea typeface="+mn-ea"/>
                <a:cs typeface="+mn-cs"/>
              </a:rPr>
              <a:t>說明 </a:t>
            </a:r>
            <a:r>
              <a:rPr lang="en-US" altLang="zh-TW" sz="882" b="0" i="0" kern="1200" dirty="0">
                <a:solidFill>
                  <a:schemeClr val="tx1"/>
                </a:solidFill>
                <a:effectLst/>
                <a:latin typeface="Segoe UI" panose="020B0502040204020203" pitchFamily="34" charset="0"/>
                <a:ea typeface="+mn-ea"/>
                <a:cs typeface="+mn-cs"/>
              </a:rPr>
              <a:t>20:30 </a:t>
            </a:r>
            <a:r>
              <a:rPr lang="en-US" sz="882" b="0" i="0" kern="1200" dirty="0">
                <a:solidFill>
                  <a:schemeClr val="tx1"/>
                </a:solidFill>
                <a:effectLst/>
                <a:latin typeface="Segoe UI" panose="020B0502040204020203" pitchFamily="34" charset="0"/>
                <a:ea typeface="+mn-ea"/>
                <a:cs typeface="+mn-cs"/>
              </a:rPr>
              <a:t>Azure ML LAB Azure ML </a:t>
            </a:r>
            <a:r>
              <a:rPr lang="zh-TW" altLang="en-US" sz="882" b="0" i="0" kern="1200" dirty="0">
                <a:solidFill>
                  <a:schemeClr val="tx1"/>
                </a:solidFill>
                <a:effectLst/>
                <a:latin typeface="Segoe UI" panose="020B0502040204020203" pitchFamily="34" charset="0"/>
                <a:ea typeface="+mn-ea"/>
                <a:cs typeface="+mn-cs"/>
              </a:rPr>
              <a:t>實作 </a:t>
            </a:r>
            <a:r>
              <a:rPr lang="en-US" sz="882" b="0" i="0" kern="1200" dirty="0">
                <a:solidFill>
                  <a:schemeClr val="tx1"/>
                </a:solidFill>
                <a:effectLst/>
                <a:latin typeface="Segoe UI" panose="020B0502040204020203" pitchFamily="34" charset="0"/>
                <a:ea typeface="+mn-ea"/>
                <a:cs typeface="+mn-cs"/>
              </a:rPr>
              <a:t>LAB 21:00 The Weakness of ML Models in Real World and How to overcome? </a:t>
            </a:r>
            <a:r>
              <a:rPr lang="zh-TW" altLang="en-US" sz="882" b="0" i="0" kern="1200" dirty="0">
                <a:solidFill>
                  <a:schemeClr val="tx1"/>
                </a:solidFill>
                <a:effectLst/>
                <a:latin typeface="Segoe UI" panose="020B0502040204020203" pitchFamily="34" charset="0"/>
                <a:ea typeface="+mn-ea"/>
                <a:cs typeface="+mn-cs"/>
              </a:rPr>
              <a:t>補充教材：機器學習在應用中的盲點與突破 </a:t>
            </a:r>
            <a:r>
              <a:rPr lang="en-US" altLang="zh-TW" sz="882" b="0" i="0" kern="1200" dirty="0">
                <a:solidFill>
                  <a:schemeClr val="tx1"/>
                </a:solidFill>
                <a:effectLst/>
                <a:latin typeface="Segoe UI" panose="020B0502040204020203" pitchFamily="34" charset="0"/>
                <a:ea typeface="+mn-ea"/>
                <a:cs typeface="+mn-cs"/>
              </a:rPr>
              <a:t>21:20 </a:t>
            </a:r>
            <a:r>
              <a:rPr lang="en-US" sz="882" b="0" i="0" kern="1200" dirty="0">
                <a:solidFill>
                  <a:schemeClr val="tx1"/>
                </a:solidFill>
                <a:effectLst/>
                <a:latin typeface="Segoe UI" panose="020B0502040204020203" pitchFamily="34" charset="0"/>
                <a:ea typeface="+mn-ea"/>
                <a:cs typeface="+mn-cs"/>
              </a:rPr>
              <a:t>Q&amp;A </a:t>
            </a:r>
            <a:r>
              <a:rPr lang="zh-TW" altLang="en-US" sz="882" b="0" i="0" kern="1200" dirty="0">
                <a:solidFill>
                  <a:schemeClr val="tx1"/>
                </a:solidFill>
                <a:effectLst/>
                <a:latin typeface="Segoe UI" panose="020B0502040204020203" pitchFamily="34" charset="0"/>
                <a:ea typeface="+mn-ea"/>
                <a:cs typeface="+mn-cs"/>
              </a:rPr>
              <a:t>問答與補充 </a:t>
            </a:r>
            <a:r>
              <a:rPr lang="en-US" altLang="zh-TW" sz="882" b="0" i="0" kern="1200" dirty="0">
                <a:solidFill>
                  <a:schemeClr val="tx1"/>
                </a:solidFill>
                <a:effectLst/>
                <a:latin typeface="Segoe UI" panose="020B0502040204020203" pitchFamily="34" charset="0"/>
                <a:ea typeface="+mn-ea"/>
                <a:cs typeface="+mn-cs"/>
              </a:rPr>
              <a:t>21:30 </a:t>
            </a:r>
            <a:r>
              <a:rPr lang="en-US" sz="882" b="0" i="0" kern="1200" dirty="0">
                <a:solidFill>
                  <a:schemeClr val="tx1"/>
                </a:solidFill>
                <a:effectLst/>
                <a:latin typeface="Segoe UI" panose="020B0502040204020203" pitchFamily="34" charset="0"/>
                <a:ea typeface="+mn-ea"/>
                <a:cs typeface="+mn-cs"/>
              </a:rPr>
              <a:t>Event End </a:t>
            </a:r>
            <a:r>
              <a:rPr lang="zh-TW" altLang="en-US" sz="882" b="0" i="0" kern="1200" dirty="0">
                <a:solidFill>
                  <a:schemeClr val="tx1"/>
                </a:solidFill>
                <a:effectLst/>
                <a:latin typeface="Segoe UI" panose="020B0502040204020203" pitchFamily="34" charset="0"/>
                <a:ea typeface="+mn-ea"/>
                <a:cs typeface="+mn-cs"/>
              </a:rPr>
              <a:t>課程結束</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4/4/20 9:52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39682222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idea behind cross validation is that a single set of data is split multiple times between test and training data and is then evaluated. Each iteration of the splitting of this data is referred to as a “fold.” Using 10 folds to evaluate a model is ten-fold cross validation; more generally, data scientists speak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𝑘</m:t>
                    </m:r>
                  </m:oMath>
                </a14:m>
                <a:r>
                  <a:rPr lang="en-US" sz="1200" kern="1200" dirty="0">
                    <a:solidFill>
                      <a:schemeClr val="tx1"/>
                    </a:solidFill>
                    <a:effectLst/>
                    <a:latin typeface="+mn-lt"/>
                    <a:ea typeface="+mn-ea"/>
                    <a:cs typeface="+mn-cs"/>
                  </a:rPr>
                  <a:t>-fold cross validation. The resulting score for a given model is the average of its performance against all of the different folds.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Cross validation can given you a more consistent picture of your model's performance again new data. This is important in production, but one tradeoff that comes with it is computational time: your model completes an entire run for each fold of your cross validation. For computationally intense models, including many folds in cross validation might not be feasible.</a:t>
                </a:r>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idea behind cross validation is that a single set of data is split multiple times ("folds") between test and training data and evaluated. Each iteration of the splitting of this data is referred to as a fold; using 10 folds to evaluate a model is ten-fold cross validation (and, more generally, data scientists speak of </a:t>
                </a:r>
                <a:r>
                  <a:rPr lang="en-US" sz="1200" i="0" kern="1200">
                    <a:solidFill>
                      <a:schemeClr val="tx1"/>
                    </a:solidFill>
                    <a:effectLst/>
                    <a:latin typeface="+mn-lt"/>
                    <a:ea typeface="+mn-ea"/>
                    <a:cs typeface="+mn-cs"/>
                  </a:rPr>
                  <a:t>𝑘</a:t>
                </a:r>
                <a:r>
                  <a:rPr lang="en-US" sz="1200" kern="1200" dirty="0">
                    <a:solidFill>
                      <a:schemeClr val="tx1"/>
                    </a:solidFill>
                    <a:effectLst/>
                    <a:latin typeface="+mn-lt"/>
                    <a:ea typeface="+mn-ea"/>
                    <a:cs typeface="+mn-cs"/>
                  </a:rPr>
                  <a:t>-fold cross validation). The resulting score for a given model is the average of its performance against all of the different folds</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Cross validation can given you a more consistent picture of your model's performance again new data. This is important in production, but one tradeoff that comes with it is computational time: your model complete an entire run for each fold of your cross validation. For computationally intense models, including many folds in cross validation might not be feasible.</a:t>
                </a: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48</a:t>
            </a:fld>
            <a:endParaRPr lang="en-US" dirty="0"/>
          </a:p>
        </p:txBody>
      </p:sp>
    </p:spTree>
    <p:extLst>
      <p:ext uri="{BB962C8B-B14F-4D97-AF65-F5344CB8AC3E}">
        <p14:creationId xmlns:p14="http://schemas.microsoft.com/office/powerpoint/2010/main" val="38060302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ML Studio uses a technique call </a:t>
            </a:r>
            <a:r>
              <a:rPr lang="en-US" sz="1200" u="sng" kern="1200" dirty="0">
                <a:solidFill>
                  <a:schemeClr val="tx1"/>
                </a:solidFill>
                <a:effectLst/>
                <a:latin typeface="+mn-lt"/>
                <a:ea typeface="+mn-ea"/>
                <a:cs typeface="+mn-cs"/>
                <a:hlinkClick r:id="rId3"/>
              </a:rPr>
              <a:t>one-hot encoding</a:t>
            </a:r>
            <a:r>
              <a:rPr lang="en-US" sz="1200" kern="1200" dirty="0">
                <a:solidFill>
                  <a:schemeClr val="tx1"/>
                </a:solidFill>
                <a:effectLst/>
                <a:latin typeface="+mn-lt"/>
                <a:ea typeface="+mn-ea"/>
                <a:cs typeface="+mn-cs"/>
              </a:rPr>
              <a:t> in which categorical features are assigned a state of </a:t>
            </a:r>
            <a:r>
              <a:rPr lang="en-US" sz="1200" i="1"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based on whether or not they are true. Thus, an OECD member country would have a value of </a:t>
            </a:r>
            <a:r>
              <a:rPr lang="en-US" sz="1200" i="1"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for the </a:t>
            </a:r>
            <a:r>
              <a:rPr lang="en-US" sz="1200" i="1" kern="1200" dirty="0">
                <a:solidFill>
                  <a:schemeClr val="tx1"/>
                </a:solidFill>
                <a:effectLst/>
                <a:latin typeface="+mn-lt"/>
                <a:ea typeface="+mn-ea"/>
                <a:cs typeface="+mn-cs"/>
              </a:rPr>
              <a:t>oecd</a:t>
            </a:r>
            <a:r>
              <a:rPr lang="en-US" sz="1200" kern="1200" dirty="0">
                <a:solidFill>
                  <a:schemeClr val="tx1"/>
                </a:solidFill>
                <a:effectLst/>
                <a:latin typeface="+mn-lt"/>
                <a:ea typeface="+mn-ea"/>
                <a:cs typeface="+mn-cs"/>
              </a:rPr>
              <a:t> value in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s for </a:t>
            </a:r>
            <a:r>
              <a:rPr lang="en-US" sz="1200" i="1" kern="1200" dirty="0">
                <a:solidFill>
                  <a:schemeClr val="tx1"/>
                </a:solidFill>
                <a:effectLst/>
                <a:latin typeface="+mn-lt"/>
                <a:ea typeface="+mn-ea"/>
                <a:cs typeface="+mn-cs"/>
              </a:rPr>
              <a:t>africa</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Another term for this is </a:t>
            </a:r>
            <a:r>
              <a:rPr lang="en-US" sz="1200" i="1" kern="1200" dirty="0">
                <a:solidFill>
                  <a:schemeClr val="tx1"/>
                </a:solidFill>
                <a:effectLst/>
                <a:latin typeface="+mn-lt"/>
                <a:ea typeface="+mn-ea"/>
                <a:cs typeface="+mn-cs"/>
              </a:rPr>
              <a:t>dummy variables</a:t>
            </a:r>
            <a:r>
              <a:rPr lang="en-US" sz="1200" i="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7CBFB2A-6F33-4E35-AA02-0CD5015C3290}" type="slidenum">
              <a:rPr lang="en-US" smtClean="0"/>
              <a:t>49</a:t>
            </a:fld>
            <a:endParaRPr lang="en-US" dirty="0"/>
          </a:p>
        </p:txBody>
      </p:sp>
    </p:spTree>
    <p:extLst>
      <p:ext uri="{BB962C8B-B14F-4D97-AF65-F5344CB8AC3E}">
        <p14:creationId xmlns:p14="http://schemas.microsoft.com/office/powerpoint/2010/main" val="19183956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Outliers in our training data—that is, data points that stray from the general clustering of other data points—are problematic because they skew our model while we are fitting it. The outliers have dragged the regression line on the left of the slide off of the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to address this is to add an additional weighted term to the </a:t>
            </a:r>
            <a:r>
              <a:rPr lang="en-US" sz="1200" u="sng" kern="1200" dirty="0">
                <a:solidFill>
                  <a:schemeClr val="tx1"/>
                </a:solidFill>
                <a:effectLst/>
                <a:latin typeface="+mn-lt"/>
                <a:ea typeface="+mn-ea"/>
                <a:cs typeface="+mn-cs"/>
                <a:hlinkClick r:id="rId3"/>
              </a:rPr>
              <a:t>ordinary least squares</a:t>
            </a:r>
            <a:r>
              <a:rPr lang="en-US" sz="1200" kern="1200" dirty="0">
                <a:solidFill>
                  <a:schemeClr val="tx1"/>
                </a:solidFill>
                <a:effectLst/>
                <a:latin typeface="+mn-lt"/>
                <a:ea typeface="+mn-ea"/>
                <a:cs typeface="+mn-cs"/>
              </a:rPr>
              <a:t> equation that we used to calculate our regression line. Tuning this weight parameter for this additional term will help our regression put less emphasis on the outlying points and greater emphasis on the well-clustered points. The specific technique we will use for this is called </a:t>
            </a:r>
            <a:r>
              <a:rPr lang="en-US" sz="1200" u="sng" kern="1200" dirty="0">
                <a:solidFill>
                  <a:schemeClr val="tx1"/>
                </a:solidFill>
                <a:effectLst/>
                <a:latin typeface="+mn-lt"/>
                <a:ea typeface="+mn-ea"/>
                <a:cs typeface="+mn-cs"/>
                <a:hlinkClick r:id="rId4"/>
              </a:rPr>
              <a:t>ridge regression</a:t>
            </a:r>
            <a:r>
              <a:rPr lang="en-US" sz="1200" kern="1200" dirty="0">
                <a:solidFill>
                  <a:schemeClr val="tx1"/>
                </a:solidFill>
                <a:effectLst/>
                <a:latin typeface="+mn-lt"/>
                <a:ea typeface="+mn-ea"/>
                <a:cs typeface="+mn-cs"/>
              </a:rPr>
              <a:t> (also referred to as L2 regularization).</a:t>
            </a:r>
          </a:p>
          <a:p>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50</a:t>
            </a:fld>
            <a:endParaRPr lang="en-US" dirty="0"/>
          </a:p>
        </p:txBody>
      </p:sp>
    </p:spTree>
    <p:extLst>
      <p:ext uri="{BB962C8B-B14F-4D97-AF65-F5344CB8AC3E}">
        <p14:creationId xmlns:p14="http://schemas.microsoft.com/office/powerpoint/2010/main" val="33218238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Thank you!</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4/4/20 9:52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53</a:t>
            </a:fld>
            <a:endParaRPr lang="en-US">
              <a:solidFill>
                <a:prstClr val="black"/>
              </a:solidFill>
            </a:endParaRPr>
          </a:p>
        </p:txBody>
      </p:sp>
    </p:spTree>
    <p:extLst>
      <p:ext uri="{BB962C8B-B14F-4D97-AF65-F5344CB8AC3E}">
        <p14:creationId xmlns:p14="http://schemas.microsoft.com/office/powerpoint/2010/main" val="2171564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W"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4/4/20 9:52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1349177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defines the world around us. The combination</a:t>
            </a:r>
            <a:r>
              <a:rPr lang="en-US" baseline="0" dirty="0"/>
              <a:t> of mountains of data and computing that is both powerful enough and economical enough to make sense of that data has led to huge breakthroughs in science, medicine, and the consumer technologies that we now take for granted. But for all the advances that the data revolution has made, it is still held back by a resource shortage: people; specifically, people with technical skills in data science who can navigate this growing field and help explain discoveries in it to others.</a:t>
            </a:r>
          </a:p>
          <a:p>
            <a:endParaRPr lang="en-US" baseline="0" dirty="0"/>
          </a:p>
          <a:p>
            <a:r>
              <a:rPr lang="en-US" baseline="0" dirty="0"/>
              <a:t>For example, we might be able to:</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Assist doctors with detecting tumors on an MRI scan that might otherwise be too small to be noticed at first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Help farmers increase their crop yields and use fewer resources like water and fertilizer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Help a person who is blind identify people or obstacles in front of them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Reduce defects in the manufacturing process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video we watched shows the power and affordability of big data processing on cloud platforms like Azure. DNA sequencing analysis is a form of life-sciences research that has the potential to lead to a wide range of medical and pharmaceutical breakthroughs. However, this type of analysis requires supercomputing resources and big data storage, which many researchers have lacked before now. Working through a grant provided by the National Science Foundation in partnership with Microsoft, a team of computer scientists at Virginia Tech addressed this challenge by developing an on-demand, cloud-computing model using data &amp; analytics services. By moving to an on-demand cloud computing model, researchers now have easier, more cost-effective access to DNA sequencing tools and resources, which could lead to even faster, more exciting advancements in medical research.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r>
              <a:rPr lang="en-US" baseline="0" dirty="0"/>
              <a:t>This workshop is about bridging the shortage of practitioners with technical skills in data, particularly in data science. Everyone should care about data science; you are here today because you are choosing to act to gain more information and skills in this vital, rapidly growing field. This course will give you a broad overview of many of the fundamental skills in data science using two of the most ubiquitous tools of the data trade: the Python programming language and the </a:t>
            </a:r>
            <a:r>
              <a:rPr lang="en-US" baseline="0" dirty="0" err="1"/>
              <a:t>Jupyter</a:t>
            </a:r>
            <a:r>
              <a:rPr lang="en-US" baseline="0" dirty="0"/>
              <a:t> Notebook interface. This course will give you a basic grounding in data science and some practical tools for performing it; these outcomes will provide you with the foundation from which to acquire deeper skills in this field, such as through the Microsoft certification for data science.</a:t>
            </a:r>
          </a:p>
          <a:p>
            <a:endParaRPr lang="en-US" dirty="0"/>
          </a:p>
          <a:p>
            <a:endParaRPr lang="en-US" dirty="0"/>
          </a:p>
          <a:p>
            <a:pPr defTabSz="968523">
              <a:spcAft>
                <a:spcPts val="353"/>
              </a:spcAft>
              <a:defRPr/>
            </a:pPr>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4/7/20 9:07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500748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dirty="0"/>
              <a:t>Data Science is gaining momentum because of 3 advancements in computing:</a:t>
            </a:r>
          </a:p>
          <a:p>
            <a:pPr marL="228600" indent="-228600" defTabSz="931774">
              <a:lnSpc>
                <a:spcPct val="100000"/>
              </a:lnSpc>
              <a:spcAft>
                <a:spcPts val="0"/>
              </a:spcAft>
              <a:buFont typeface="+mj-lt"/>
              <a:buAutoNum type="arabicPeriod"/>
              <a:defRPr/>
            </a:pPr>
            <a:r>
              <a:rPr lang="en-US" dirty="0"/>
              <a:t>Ubiquity of data; our devices and sensors are capable of creating terabytes worth of data every day</a:t>
            </a:r>
          </a:p>
          <a:p>
            <a:pPr marL="228600" indent="-228600" defTabSz="931774">
              <a:lnSpc>
                <a:spcPct val="100000"/>
              </a:lnSpc>
              <a:spcAft>
                <a:spcPts val="0"/>
              </a:spcAft>
              <a:buFont typeface="+mj-lt"/>
              <a:buAutoNum type="arabicPeriod"/>
              <a:defRPr/>
            </a:pPr>
            <a:r>
              <a:rPr lang="en-US" dirty="0"/>
              <a:t>Access to nearly limitless compute power, available to anyone with an internet connection</a:t>
            </a:r>
          </a:p>
          <a:p>
            <a:pPr marL="228600" indent="-228600" defTabSz="931774">
              <a:lnSpc>
                <a:spcPct val="100000"/>
              </a:lnSpc>
              <a:spcAft>
                <a:spcPts val="0"/>
              </a:spcAft>
              <a:buFont typeface="+mj-lt"/>
              <a:buAutoNum type="arabicPeriod"/>
              <a:defRPr/>
            </a:pPr>
            <a:r>
              <a:rPr lang="en-US" dirty="0"/>
              <a:t>Powerful algorithms that help us unlock more insight than ever from the data we have</a:t>
            </a:r>
          </a:p>
          <a:p>
            <a:pPr defTabSz="931774">
              <a:lnSpc>
                <a:spcPct val="100000"/>
              </a:lnSpc>
              <a:spcAft>
                <a:spcPts val="0"/>
              </a:spcAft>
              <a:defRPr/>
            </a:pPr>
            <a:endParaRPr lang="en-US" dirty="0"/>
          </a:p>
          <a:p>
            <a:pPr defTabSz="931774">
              <a:lnSpc>
                <a:spcPct val="100000"/>
              </a:lnSpc>
              <a:spcAft>
                <a:spcPts val="0"/>
              </a:spcAft>
              <a:defRPr/>
            </a:pPr>
            <a:r>
              <a:rPr lang="en-US" dirty="0"/>
              <a:t>(feel free to elaborate on the above with examples, hold up your phone or Apple Watch for example of consumer solutions)</a:t>
            </a:r>
          </a:p>
          <a:p>
            <a:pPr defTabSz="931774">
              <a:lnSpc>
                <a:spcPct val="100000"/>
              </a:lnSpc>
              <a:spcAft>
                <a:spcPts val="0"/>
              </a:spcAft>
              <a:defRPr/>
            </a:pPr>
            <a:endParaRPr lang="en-US" dirty="0"/>
          </a:p>
          <a:p>
            <a:pPr defTabSz="931774">
              <a:lnSpc>
                <a:spcPct val="100000"/>
              </a:lnSpc>
              <a:spcAft>
                <a:spcPts val="0"/>
              </a:spcAft>
              <a:defRPr/>
            </a:pPr>
            <a:r>
              <a:rPr lang="en-US" dirty="0"/>
              <a:t>Data science itself is not a new field. Statisticians just like to say that its statistics rebranded. Some say its statistics at scale for big data.</a:t>
            </a:r>
          </a:p>
          <a:p>
            <a:pPr defTabSz="931774">
              <a:lnSpc>
                <a:spcPct val="100000"/>
              </a:lnSpc>
              <a:spcAft>
                <a:spcPts val="0"/>
              </a:spcAft>
              <a:defRPr/>
            </a:pPr>
            <a:endParaRPr lang="en-US" dirty="0"/>
          </a:p>
          <a:p>
            <a:pPr defTabSz="931774">
              <a:lnSpc>
                <a:spcPct val="100000"/>
              </a:lnSpc>
              <a:spcAft>
                <a:spcPts val="0"/>
              </a:spcAft>
              <a:defRPr/>
            </a:pPr>
            <a:r>
              <a:rPr lang="en-US" dirty="0"/>
              <a:t>We would suggest that (modern) data science sits at the intersection of three primary skills:</a:t>
            </a:r>
          </a:p>
          <a:p>
            <a:pPr marL="171450" indent="-171450" defTabSz="931774">
              <a:lnSpc>
                <a:spcPct val="100000"/>
              </a:lnSpc>
              <a:spcAft>
                <a:spcPts val="0"/>
              </a:spcAft>
              <a:buFont typeface="Arial" panose="020B0604020202020204" pitchFamily="34" charset="0"/>
              <a:buChar char="•"/>
              <a:defRPr/>
            </a:pPr>
            <a:r>
              <a:rPr lang="en-US" dirty="0"/>
              <a:t>It has a foundation in statistics with well-established math community and generally-accepted techniques like statistical significance and linear regression</a:t>
            </a:r>
          </a:p>
          <a:p>
            <a:pPr marL="171450" indent="-171450" defTabSz="931774">
              <a:lnSpc>
                <a:spcPct val="100000"/>
              </a:lnSpc>
              <a:spcAft>
                <a:spcPts val="0"/>
              </a:spcAft>
              <a:buFont typeface="Arial" panose="020B0604020202020204" pitchFamily="34" charset="0"/>
              <a:buChar char="•"/>
              <a:defRPr/>
            </a:pPr>
            <a:r>
              <a:rPr lang="en-US" dirty="0"/>
              <a:t>Sophisticated data science requires people with coding experience to prepare data and build models that scale with accuracy</a:t>
            </a:r>
          </a:p>
          <a:p>
            <a:pPr marL="171450" indent="-171450" defTabSz="931774">
              <a:lnSpc>
                <a:spcPct val="100000"/>
              </a:lnSpc>
              <a:spcAft>
                <a:spcPts val="0"/>
              </a:spcAft>
              <a:buFont typeface="Arial" panose="020B0604020202020204" pitchFamily="34" charset="0"/>
              <a:buChar char="•"/>
              <a:defRPr/>
            </a:pPr>
            <a:r>
              <a:rPr lang="en-US" dirty="0"/>
              <a:t>But often overlooked (and arguably most importantly), data requires domain expertise…to begin with research questions, to sport inaccuracies in the data set, to know what you’re looking for, to interpret the results, and communicate them</a:t>
            </a:r>
          </a:p>
          <a:p>
            <a:pPr marL="171450" indent="-171450" defTabSz="931774">
              <a:lnSpc>
                <a:spcPct val="100000"/>
              </a:lnSpc>
              <a:spcAft>
                <a:spcPts val="0"/>
              </a:spcAft>
              <a:buFont typeface="Arial" panose="020B0604020202020204" pitchFamily="34" charset="0"/>
              <a:buChar char="•"/>
              <a:defRPr/>
            </a:pPr>
            <a:endParaRPr lang="en-US" dirty="0"/>
          </a:p>
          <a:p>
            <a:pPr marL="0" indent="0" defTabSz="931774">
              <a:lnSpc>
                <a:spcPct val="100000"/>
              </a:lnSpc>
              <a:spcAft>
                <a:spcPts val="0"/>
              </a:spcAft>
              <a:buFont typeface="Arial" panose="020B0604020202020204" pitchFamily="34" charset="0"/>
              <a:buNone/>
              <a:defRPr/>
            </a:pPr>
            <a:r>
              <a:rPr lang="en-US" dirty="0"/>
              <a:t>Anyone can contribute to data science – whether you’re a statistician, software engineer, business leader, or the foremost authority on butterfly migration patterns (natural scientist).</a:t>
            </a:r>
          </a:p>
          <a:p>
            <a:pPr marL="171450" indent="-171450" defTabSz="931774">
              <a:lnSpc>
                <a:spcPct val="100000"/>
              </a:lnSpc>
              <a:spcAft>
                <a:spcPts val="0"/>
              </a:spcAft>
              <a:buFont typeface="Arial" panose="020B0604020202020204" pitchFamily="34" charset="0"/>
              <a:buChar char="•"/>
              <a:defRPr/>
            </a:pPr>
            <a:endParaRPr lang="en-US" dirty="0"/>
          </a:p>
          <a:p>
            <a:pPr marL="0" indent="0" defTabSz="931774">
              <a:lnSpc>
                <a:spcPct val="100000"/>
              </a:lnSpc>
              <a:spcAft>
                <a:spcPts val="0"/>
              </a:spcAft>
              <a:buFont typeface="Arial" panose="020B0604020202020204" pitchFamily="34" charset="0"/>
              <a:buNone/>
              <a:defRPr/>
            </a:pP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4/7/20 9:09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6</a:t>
            </a:fld>
            <a:endParaRPr lang="en-US">
              <a:solidFill>
                <a:prstClr val="black"/>
              </a:solidFill>
            </a:endParaRPr>
          </a:p>
        </p:txBody>
      </p:sp>
    </p:spTree>
    <p:extLst>
      <p:ext uri="{BB962C8B-B14F-4D97-AF65-F5344CB8AC3E}">
        <p14:creationId xmlns:p14="http://schemas.microsoft.com/office/powerpoint/2010/main" val="1814243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So before we start experimenting with code and data science techniques, it’s important to begin with a conceptual understanding of how data science often works. We begin by…</a:t>
            </a:r>
          </a:p>
          <a:p>
            <a:endParaRPr lang="en-US" sz="900" b="1" dirty="0"/>
          </a:p>
          <a:p>
            <a:r>
              <a:rPr lang="en-US" sz="900" b="1" dirty="0"/>
              <a:t>Understand the business problem</a:t>
            </a:r>
          </a:p>
          <a:p>
            <a:r>
              <a:rPr lang="en-US" sz="900" dirty="0"/>
              <a:t>In any problem-solving method the problem must first be identified. This can either be in the form of a question or a statement. There is always a general business understanding that will motivate the data science process in each situation.</a:t>
            </a:r>
          </a:p>
          <a:p>
            <a:r>
              <a:rPr lang="en-US" sz="900" dirty="0"/>
              <a:t>In our example, your company understands they could be selling more brooms if they knew how many they could expect to sell each month, and stock their shelves accordingly.</a:t>
            </a:r>
          </a:p>
          <a:p>
            <a:endParaRPr lang="en-US" sz="900" dirty="0"/>
          </a:p>
          <a:p>
            <a:r>
              <a:rPr lang="en-US" sz="900" b="1" dirty="0"/>
              <a:t>Understand and prepare the data</a:t>
            </a:r>
          </a:p>
          <a:p>
            <a:r>
              <a:rPr lang="en-US" sz="900" dirty="0"/>
              <a:t>Data understanding comes from the process of acquiring and exploring available data. This step involves obtaining and preparing the data to be used in model training. To train models, it's important to understand the data. Data scientists start by performing exploratory data analysis (EDA) to better understand the data they're working with, and identify which data elements drive the outcome they want to predict. With this understanding, can cleanse the data and extract the features required for modeling.</a:t>
            </a:r>
          </a:p>
          <a:p>
            <a:r>
              <a:rPr lang="en-US" sz="900" dirty="0"/>
              <a:t>Your company gives their data to the data science team. The data engineer cleans and preps the data so that it's ready for the modeling process. EDA helps you learn about the relationship among data elements, which helps determine which data (or </a:t>
            </a:r>
            <a:r>
              <a:rPr lang="en-US" sz="900" i="1" dirty="0"/>
              <a:t>features</a:t>
            </a:r>
            <a:r>
              <a:rPr lang="en-US" sz="900" dirty="0"/>
              <a:t>) you will need to train the model. For example, it might help to know what people most frequently buy with brooms.</a:t>
            </a:r>
          </a:p>
          <a:p>
            <a:endParaRPr lang="en-US" sz="900" dirty="0"/>
          </a:p>
          <a:p>
            <a:r>
              <a:rPr lang="en-US" sz="900" b="1" dirty="0"/>
              <a:t>Model the data</a:t>
            </a:r>
          </a:p>
          <a:p>
            <a:r>
              <a:rPr lang="en-US" sz="900" dirty="0"/>
              <a:t>The modeling step is a cycle of steps that occur to improve results. Modeling can consist of several techniques, but typically one cycle iteration is not enough to produce good results, so the cycle is repeated until the desired results are achieved.</a:t>
            </a:r>
          </a:p>
          <a:p>
            <a:r>
              <a:rPr lang="en-US" sz="900" dirty="0"/>
              <a:t>You use the available data and move into modeling and feature engineering. For this type of question where there are many different numerical variables, you try a time series model and evaluate its performance.</a:t>
            </a:r>
          </a:p>
          <a:p>
            <a:endParaRPr lang="en-US" sz="900" dirty="0"/>
          </a:p>
          <a:p>
            <a:r>
              <a:rPr lang="en-US" sz="900" b="1" dirty="0"/>
              <a:t>Deployment</a:t>
            </a:r>
          </a:p>
          <a:p>
            <a:r>
              <a:rPr lang="en-US" sz="900" dirty="0"/>
              <a:t>This step is usually left to the developers. It consists of integrating the solution into the business to solve the original problem. For your company, deployment would mean using the prediction of broom sales to properly stock the shelves.</a:t>
            </a:r>
          </a:p>
          <a:p>
            <a:endParaRPr lang="en-US" sz="900" dirty="0"/>
          </a:p>
          <a:p>
            <a:r>
              <a:rPr lang="en-US" sz="900" b="1" dirty="0"/>
              <a:t>Summary</a:t>
            </a:r>
          </a:p>
          <a:p>
            <a:r>
              <a:rPr lang="en-US" sz="900" dirty="0"/>
              <a:t>Data science is a data-driven process that starts with a question. Data acquisition and understanding then drives the modeling. The steps a data scientist usually focuses on are data understanding and modeling, which is where the results are produced. After that, the developer implements the results to test the performance.</a:t>
            </a:r>
          </a:p>
          <a:p>
            <a:endParaRPr lang="en-US" sz="900" dirty="0"/>
          </a:p>
          <a:p>
            <a:endParaRPr lang="en-US" sz="900" dirty="0"/>
          </a:p>
          <a:p>
            <a:endParaRPr lang="en-US" sz="900" dirty="0"/>
          </a:p>
          <a:p>
            <a:endParaRPr lang="en-US" sz="900" dirty="0"/>
          </a:p>
          <a:p>
            <a:pPr defTabSz="931774">
              <a:lnSpc>
                <a:spcPct val="100000"/>
              </a:lnSpc>
              <a:spcAft>
                <a:spcPts val="0"/>
              </a:spcAft>
              <a:defRPr/>
            </a:pP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4/7/20 9:10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7</a:t>
            </a:fld>
            <a:endParaRPr lang="en-US">
              <a:solidFill>
                <a:prstClr val="black"/>
              </a:solidFill>
            </a:endParaRPr>
          </a:p>
        </p:txBody>
      </p:sp>
    </p:spTree>
    <p:extLst>
      <p:ext uri="{BB962C8B-B14F-4D97-AF65-F5344CB8AC3E}">
        <p14:creationId xmlns:p14="http://schemas.microsoft.com/office/powerpoint/2010/main" val="49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dad.</a:t>
            </a:r>
            <a:r>
              <a:rPr lang="en-US" baseline="0" dirty="0"/>
              <a:t> Who else here is a parent? Mine are teenagers now, and it’s trite to say it, but it seems like they were just babies yesterday. And it seems like just yesterday that I was a lot younger too, a hopelessly naïve new parent who thought that the job of a parent is to teach his children things. To explain the world to them. And actually I remember being stressed out because I didn’t know everything. How was I going to explain the world to my baby if I didn’t know everything? I literally started reading a lot more nonfiction.</a:t>
            </a:r>
          </a:p>
        </p:txBody>
      </p:sp>
      <p:sp>
        <p:nvSpPr>
          <p:cNvPr id="4" name="Slide Number Placeholder 3"/>
          <p:cNvSpPr>
            <a:spLocks noGrp="1"/>
          </p:cNvSpPr>
          <p:nvPr>
            <p:ph type="sldNum" sz="quarter" idx="10"/>
          </p:nvPr>
        </p:nvSpPr>
        <p:spPr/>
        <p:txBody>
          <a:bodyPr/>
          <a:lstStyle/>
          <a:p>
            <a:fld id="{6E81C507-7249-AE40-8E93-AAF6C347ED90}" type="slidenum">
              <a:rPr lang="en-US" smtClean="0"/>
              <a:t>8</a:t>
            </a:fld>
            <a:endParaRPr lang="en-US"/>
          </a:p>
        </p:txBody>
      </p:sp>
    </p:spTree>
    <p:extLst>
      <p:ext uri="{BB962C8B-B14F-4D97-AF65-F5344CB8AC3E}">
        <p14:creationId xmlns:p14="http://schemas.microsoft.com/office/powerpoint/2010/main" val="68979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time I showed this to </a:t>
            </a:r>
            <a:r>
              <a:rPr lang="en-US" baseline="0" dirty="0" err="1"/>
              <a:t>Micheleen</a:t>
            </a:r>
            <a:r>
              <a:rPr lang="en-US" baseline="0" dirty="0"/>
              <a:t> I asked her how she liked me drawing and she said, “it scared me.”</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9</a:t>
            </a:fld>
            <a:endParaRPr lang="en-US"/>
          </a:p>
        </p:txBody>
      </p:sp>
    </p:spTree>
    <p:extLst>
      <p:ext uri="{BB962C8B-B14F-4D97-AF65-F5344CB8AC3E}">
        <p14:creationId xmlns:p14="http://schemas.microsoft.com/office/powerpoint/2010/main" val="14138939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customXml" Target="../../customXml/item5.xml"/><Relationship Id="rId7" Type="http://schemas.openxmlformats.org/officeDocument/2006/relationships/image" Target="../media/image11.png"/><Relationship Id="rId2" Type="http://schemas.openxmlformats.org/officeDocument/2006/relationships/customXml" Target="../../customXml/item33.xml"/><Relationship Id="rId1" Type="http://schemas.openxmlformats.org/officeDocument/2006/relationships/customXml" Target="../../customXml/item17.xml"/><Relationship Id="rId6" Type="http://schemas.openxmlformats.org/officeDocument/2006/relationships/slideMaster" Target="../slideMasters/slideMaster4.xml"/><Relationship Id="rId5" Type="http://schemas.openxmlformats.org/officeDocument/2006/relationships/customXml" Target="../../customXml/item31.xml"/><Relationship Id="rId4" Type="http://schemas.openxmlformats.org/officeDocument/2006/relationships/customXml" Target="../../customXml/item14.xml"/></Relationships>
</file>

<file path=ppt/slideLayouts/_rels/slideLayout111.xml.rels><?xml version="1.0" encoding="UTF-8" standalone="yes"?>
<Relationships xmlns="http://schemas.openxmlformats.org/package/2006/relationships"><Relationship Id="rId3" Type="http://schemas.openxmlformats.org/officeDocument/2006/relationships/customXml" Target="../../customXml/item19.xml"/><Relationship Id="rId7" Type="http://schemas.openxmlformats.org/officeDocument/2006/relationships/image" Target="../media/image11.png"/><Relationship Id="rId2" Type="http://schemas.openxmlformats.org/officeDocument/2006/relationships/customXml" Target="../../customXml/item21.xml"/><Relationship Id="rId1" Type="http://schemas.openxmlformats.org/officeDocument/2006/relationships/customXml" Target="../../customXml/item35.xml"/><Relationship Id="rId6" Type="http://schemas.openxmlformats.org/officeDocument/2006/relationships/slideMaster" Target="../slideMasters/slideMaster4.xml"/><Relationship Id="rId5" Type="http://schemas.openxmlformats.org/officeDocument/2006/relationships/customXml" Target="../../customXml/item46.xml"/><Relationship Id="rId4" Type="http://schemas.openxmlformats.org/officeDocument/2006/relationships/customXml" Target="../../customXml/item9.xml"/></Relationships>
</file>

<file path=ppt/slideLayouts/_rels/slideLayout112.xml.rels><?xml version="1.0" encoding="UTF-8" standalone="yes"?>
<Relationships xmlns="http://schemas.openxmlformats.org/package/2006/relationships"><Relationship Id="rId3" Type="http://schemas.openxmlformats.org/officeDocument/2006/relationships/customXml" Target="../../customXml/item43.xml"/><Relationship Id="rId7" Type="http://schemas.openxmlformats.org/officeDocument/2006/relationships/image" Target="../media/image12.png"/><Relationship Id="rId2" Type="http://schemas.openxmlformats.org/officeDocument/2006/relationships/customXml" Target="../../customXml/item28.xml"/><Relationship Id="rId1" Type="http://schemas.openxmlformats.org/officeDocument/2006/relationships/customXml" Target="../../customXml/item36.xml"/><Relationship Id="rId6" Type="http://schemas.openxmlformats.org/officeDocument/2006/relationships/slideMaster" Target="../slideMasters/slideMaster4.xml"/><Relationship Id="rId5" Type="http://schemas.openxmlformats.org/officeDocument/2006/relationships/customXml" Target="../../customXml/item12.xml"/><Relationship Id="rId4" Type="http://schemas.openxmlformats.org/officeDocument/2006/relationships/customXml" Target="../../customXml/item4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customXml" Target="../../customXml/item4.xml"/><Relationship Id="rId7" Type="http://schemas.openxmlformats.org/officeDocument/2006/relationships/image" Target="../media/image11.png"/><Relationship Id="rId2" Type="http://schemas.openxmlformats.org/officeDocument/2006/relationships/customXml" Target="../../customXml/item40.xml"/><Relationship Id="rId1" Type="http://schemas.openxmlformats.org/officeDocument/2006/relationships/customXml" Target="../../customXml/item2.xml"/><Relationship Id="rId6" Type="http://schemas.openxmlformats.org/officeDocument/2006/relationships/slideMaster" Target="../slideMasters/slideMaster3.xml"/><Relationship Id="rId5" Type="http://schemas.openxmlformats.org/officeDocument/2006/relationships/customXml" Target="../../customXml/item7.xml"/><Relationship Id="rId4" Type="http://schemas.openxmlformats.org/officeDocument/2006/relationships/customXml" Target="../../customXml/item39.xml"/></Relationships>
</file>

<file path=ppt/slideLayouts/_rels/slideLayout79.xml.rels><?xml version="1.0" encoding="UTF-8" standalone="yes"?>
<Relationships xmlns="http://schemas.openxmlformats.org/package/2006/relationships"><Relationship Id="rId3" Type="http://schemas.openxmlformats.org/officeDocument/2006/relationships/customXml" Target="../../customXml/item10.xml"/><Relationship Id="rId7" Type="http://schemas.openxmlformats.org/officeDocument/2006/relationships/image" Target="../media/image11.png"/><Relationship Id="rId2" Type="http://schemas.openxmlformats.org/officeDocument/2006/relationships/customXml" Target="../../customXml/item37.xml"/><Relationship Id="rId1" Type="http://schemas.openxmlformats.org/officeDocument/2006/relationships/customXml" Target="../../customXml/item38.xml"/><Relationship Id="rId6" Type="http://schemas.openxmlformats.org/officeDocument/2006/relationships/slideMaster" Target="../slideMasters/slideMaster3.xml"/><Relationship Id="rId5" Type="http://schemas.openxmlformats.org/officeDocument/2006/relationships/customXml" Target="../../customXml/item6.xml"/><Relationship Id="rId4" Type="http://schemas.openxmlformats.org/officeDocument/2006/relationships/customXml" Target="../../customXml/item4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customXml" Target="../../customXml/item8.xml"/><Relationship Id="rId7" Type="http://schemas.openxmlformats.org/officeDocument/2006/relationships/image" Target="../media/image12.png"/><Relationship Id="rId2" Type="http://schemas.openxmlformats.org/officeDocument/2006/relationships/customXml" Target="../../customXml/item11.xml"/><Relationship Id="rId1" Type="http://schemas.openxmlformats.org/officeDocument/2006/relationships/customXml" Target="../../customXml/item16.xml"/><Relationship Id="rId6" Type="http://schemas.openxmlformats.org/officeDocument/2006/relationships/slideMaster" Target="../slideMasters/slideMaster3.xml"/><Relationship Id="rId5" Type="http://schemas.openxmlformats.org/officeDocument/2006/relationships/customXml" Target="../../customXml/item25.xml"/><Relationship Id="rId4" Type="http://schemas.openxmlformats.org/officeDocument/2006/relationships/customXml" Target="../../customXml/item4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a:srcRect r="33264"/>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pic>
        <p:nvPicPr>
          <p:cNvPr id="4" name="MS logo white - EMF" descr="Microsoft logo white text version">
            <a:extLst>
              <a:ext uri="{FF2B5EF4-FFF2-40B4-BE49-F238E27FC236}">
                <a16:creationId xmlns:a16="http://schemas.microsoft.com/office/drawing/2014/main" id="{DCB6586A-D90E-4EA7-BC45-299110DEEE6F}"/>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4005E33C-67F6-4D07-B228-DC495ADB8F61}"/>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9463231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25787006"/>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93B5358D-59E9-41B5-81E2-713C691833A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24464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63105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999376"/>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4161431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639466"/>
            <a:ext cx="10515600" cy="923010"/>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369332"/>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2DA03090-7B89-A74E-99C5-5089F8C49D4E}" type="datetimeFigureOut">
              <a:rPr lang="en-US" smtClean="0"/>
              <a:t>4/4/20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146136328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207172550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53462500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029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9099910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92295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926756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08235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820940007"/>
      </p:ext>
    </p:extLst>
  </p:cSld>
  <p:clrMapOvr>
    <a:masterClrMapping/>
  </p:clrMapOvr>
  <p:transition>
    <p:fade/>
  </p:transition>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98333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1639627"/>
      </p:ext>
    </p:extLst>
  </p:cSld>
  <p:clrMapOvr>
    <a:masterClrMapping/>
  </p:clrMapOvr>
  <p:transition>
    <p:fade/>
  </p:transition>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09535107"/>
      </p:ext>
    </p:extLst>
  </p:cSld>
  <p:clrMapOvr>
    <a:masterClrMapping/>
  </p:clrMapOvr>
  <p:transition>
    <p:fade/>
  </p:transition>
  <p:extLst>
    <p:ext uri="{DCECCB84-F9BA-43D5-87BE-67443E8EF086}">
      <p15:sldGuideLst xmlns:p15="http://schemas.microsoft.com/office/powerpoint/2012/main"/>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7572602"/>
      </p:ext>
    </p:extLst>
  </p:cSld>
  <p:clrMapOvr>
    <a:masterClrMapping/>
  </p:clrMapOvr>
  <p:transition>
    <p:fade/>
  </p:transition>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975126"/>
      </p:ext>
    </p:extLst>
  </p:cSld>
  <p:clrMapOvr>
    <a:masterClrMapping/>
  </p:clrMapOvr>
  <p:transition>
    <p:fade/>
  </p:transition>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0586019"/>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482177626"/>
      </p:ext>
    </p:extLst>
  </p:cSld>
  <p:clrMapOvr>
    <a:masterClrMapping/>
  </p:clrMapOvr>
  <p:transition>
    <p:fade/>
  </p:transition>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320735460"/>
      </p:ext>
    </p:extLst>
  </p:cSld>
  <p:clrMapOvr>
    <a:masterClrMapping/>
  </p:clrMapOvr>
  <p:transition>
    <p:fade/>
  </p:transition>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818475"/>
      </p:ext>
    </p:extLst>
  </p:cSld>
  <p:clrMapOvr>
    <a:masterClrMapping/>
  </p:clrMapOvr>
  <p:transition>
    <p:fade/>
  </p:transition>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7751540"/>
      </p:ext>
    </p:extLst>
  </p:cSld>
  <p:clrMapOvr>
    <a:masterClrMapping/>
  </p:clrMapOvr>
  <p:transition>
    <p:fade/>
  </p:transition>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881799531"/>
      </p:ext>
    </p:extLst>
  </p:cSld>
  <p:clrMapOvr>
    <a:masterClrMapping/>
  </p:clrMapOvr>
  <p:transition>
    <p:fade/>
  </p:transition>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488479070"/>
      </p:ext>
    </p:extLst>
  </p:cSld>
  <p:clrMapOvr>
    <a:masterClrMapping/>
  </p:clrMapOvr>
  <p:transition>
    <p:fade/>
  </p:transition>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094110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583518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686575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9759"/>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73822"/>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529044"/>
      </p:ext>
    </p:extLst>
  </p:cSld>
  <p:clrMapOvr>
    <a:masterClrMapping/>
  </p:clrMapOvr>
  <p:transition>
    <p:fade/>
  </p:transition>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pic>
        <p:nvPicPr>
          <p:cNvPr id="4" name="MS logo white - EMF" descr="Microsoft logo white text version">
            <a:extLst>
              <a:ext uri="{FF2B5EF4-FFF2-40B4-BE49-F238E27FC236}">
                <a16:creationId xmlns:a16="http://schemas.microsoft.com/office/drawing/2014/main" id="{DCB6586A-D90E-4EA7-BC45-299110DEEE6F}"/>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4005E33C-67F6-4D07-B228-DC495ADB8F61}"/>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9463231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25787006"/>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93B5358D-59E9-41B5-81E2-713C691833A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244641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2631054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999376"/>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4161431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8890074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639466"/>
            <a:ext cx="10515600" cy="923010"/>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369332"/>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2DA03090-7B89-A74E-99C5-5089F8C49D4E}" type="datetimeFigureOut">
              <a:rPr lang="en-US" smtClean="0"/>
              <a:t>4/4/20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146136328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2071725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5346250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50290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9099910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93B5358D-59E9-41B5-81E2-713C691833A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3493401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38000247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5338530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1644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72673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15000">
        <p:fade/>
      </p:transition>
    </mc:Choice>
    <mc:Fallback xmlns="">
      <p:transition spd="med" advTm="15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999376"/>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84059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639466"/>
            <a:ext cx="10515600" cy="923010"/>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369332"/>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2DA03090-7B89-A74E-99C5-5089F8C49D4E}" type="datetimeFigureOut">
              <a:rPr lang="en-US" smtClean="0"/>
              <a:t>4/4/20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1685717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3"/>
          <a:srcRect r="33264"/>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3"/>
          <a:srcRect l="33209"/>
          <a:stretch/>
        </p:blipFill>
        <p:spPr>
          <a:xfrm>
            <a:off x="5325035" y="0"/>
            <a:ext cx="6866965"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919017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766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15000">
        <p:fade/>
      </p:transition>
    </mc:Choice>
    <mc:Fallback xmlns="">
      <p:transition spd="med" advTm="15000">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999376"/>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4017893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35766463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144593778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4/4/20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475621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92295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926756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08235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820940007"/>
      </p:ext>
    </p:extLst>
  </p:cSld>
  <p:clrMapOvr>
    <a:masterClrMapping/>
  </p:clrMapOvr>
  <p:transition>
    <p:fade/>
  </p:transition>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98333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1639627"/>
      </p:ext>
    </p:extLst>
  </p:cSld>
  <p:clrMapOvr>
    <a:masterClrMapping/>
  </p:clrMapOvr>
  <p:transition>
    <p:fade/>
  </p:transition>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09535107"/>
      </p:ext>
    </p:extLst>
  </p:cSld>
  <p:clrMapOvr>
    <a:masterClrMapping/>
  </p:clrMapOvr>
  <p:transition>
    <p:fade/>
  </p:transition>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7572602"/>
      </p:ext>
    </p:extLst>
  </p:cSld>
  <p:clrMapOvr>
    <a:masterClrMapping/>
  </p:clrMapOvr>
  <p:transition>
    <p:fade/>
  </p:transition>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975126"/>
      </p:ext>
    </p:extLst>
  </p:cSld>
  <p:clrMapOvr>
    <a:masterClrMapping/>
  </p:clrMapOvr>
  <p:transition>
    <p:fade/>
  </p:transition>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0586019"/>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482177626"/>
      </p:ext>
    </p:extLst>
  </p:cSld>
  <p:clrMapOvr>
    <a:masterClrMapping/>
  </p:clrMapOvr>
  <p:transition>
    <p:fade/>
  </p:transition>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320735460"/>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818475"/>
      </p:ext>
    </p:extLst>
  </p:cSld>
  <p:clrMapOvr>
    <a:masterClrMapping/>
  </p:clrMapOvr>
  <p:transition>
    <p:fade/>
  </p:transition>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7751540"/>
      </p:ext>
    </p:extLst>
  </p:cSld>
  <p:clrMapOvr>
    <a:masterClrMapping/>
  </p:clrMapOvr>
  <p:transition>
    <p:fade/>
  </p:transition>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881799531"/>
      </p:ext>
    </p:extLst>
  </p:cSld>
  <p:clrMapOvr>
    <a:masterClrMapping/>
  </p:clrMapOvr>
  <p:transition>
    <p:fade/>
  </p:transition>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488479070"/>
      </p:ext>
    </p:extLst>
  </p:cSld>
  <p:clrMapOvr>
    <a:masterClrMapping/>
  </p:clrMapOvr>
  <p:transition>
    <p:fade/>
  </p:transition>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094110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583518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686575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9759"/>
      </p:ext>
    </p:extLst>
  </p:cSld>
  <p:clrMapOvr>
    <a:masterClrMapping/>
  </p:clrMapOvr>
  <p:transition>
    <p:fade/>
  </p:transition>
  <p:extLst>
    <p:ext uri="{DCECCB84-F9BA-43D5-87BE-67443E8EF086}">
      <p15:sldGuideLst xmlns:p15="http://schemas.microsoft.com/office/powerpoint/2012/main"/>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73822"/>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529044"/>
      </p:ext>
    </p:extLst>
  </p:cSld>
  <p:clrMapOvr>
    <a:masterClrMapping/>
  </p:clrMapOvr>
  <p:transition>
    <p:fade/>
  </p:transition>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9" Type="http://schemas.openxmlformats.org/officeDocument/2006/relationships/theme" Target="../theme/theme2.xml"/><Relationship Id="rId21" Type="http://schemas.openxmlformats.org/officeDocument/2006/relationships/slideLayout" Target="../slideLayouts/slideLayout60.xml"/><Relationship Id="rId34" Type="http://schemas.openxmlformats.org/officeDocument/2006/relationships/slideLayout" Target="../slideLayouts/slideLayout73.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33" Type="http://schemas.openxmlformats.org/officeDocument/2006/relationships/slideLayout" Target="../slideLayouts/slideLayout72.xml"/><Relationship Id="rId38" Type="http://schemas.openxmlformats.org/officeDocument/2006/relationships/slideLayout" Target="../slideLayouts/slideLayout77.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slideLayout" Target="../slideLayouts/slideLayout71.xml"/><Relationship Id="rId37" Type="http://schemas.openxmlformats.org/officeDocument/2006/relationships/slideLayout" Target="../slideLayouts/slideLayout76.xml"/><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36" Type="http://schemas.openxmlformats.org/officeDocument/2006/relationships/slideLayout" Target="../slideLayouts/slideLayout75.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slideLayout" Target="../slideLayouts/slideLayout70.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slideLayout" Target="../slideLayouts/slideLayout69.xml"/><Relationship Id="rId35" Type="http://schemas.openxmlformats.org/officeDocument/2006/relationships/slideLayout" Target="../slideLayouts/slideLayout74.xml"/><Relationship Id="rId8" Type="http://schemas.openxmlformats.org/officeDocument/2006/relationships/slideLayout" Target="../slideLayouts/slideLayout47.xml"/><Relationship Id="rId3"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03.xml"/><Relationship Id="rId21" Type="http://schemas.openxmlformats.org/officeDocument/2006/relationships/slideLayout" Target="../slideLayouts/slideLayout98.xml"/><Relationship Id="rId42" Type="http://schemas.openxmlformats.org/officeDocument/2006/relationships/tags" Target="../tags/tag9.xml"/><Relationship Id="rId47" Type="http://schemas.openxmlformats.org/officeDocument/2006/relationships/tags" Target="../tags/tag14.xml"/><Relationship Id="rId63" Type="http://schemas.openxmlformats.org/officeDocument/2006/relationships/tags" Target="../tags/tag30.xml"/><Relationship Id="rId68" Type="http://schemas.openxmlformats.org/officeDocument/2006/relationships/tags" Target="../tags/tag35.xml"/><Relationship Id="rId7" Type="http://schemas.openxmlformats.org/officeDocument/2006/relationships/slideLayout" Target="../slideLayouts/slideLayout84.xml"/><Relationship Id="rId71" Type="http://schemas.openxmlformats.org/officeDocument/2006/relationships/tags" Target="../tags/tag38.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9" Type="http://schemas.openxmlformats.org/officeDocument/2006/relationships/slideLayout" Target="../slideLayouts/slideLayout106.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32" Type="http://schemas.openxmlformats.org/officeDocument/2006/relationships/slideLayout" Target="../slideLayouts/slideLayout109.xml"/><Relationship Id="rId37" Type="http://schemas.openxmlformats.org/officeDocument/2006/relationships/tags" Target="../tags/tag4.xml"/><Relationship Id="rId40" Type="http://schemas.openxmlformats.org/officeDocument/2006/relationships/tags" Target="../tags/tag7.xml"/><Relationship Id="rId45" Type="http://schemas.openxmlformats.org/officeDocument/2006/relationships/tags" Target="../tags/tag12.xml"/><Relationship Id="rId53" Type="http://schemas.openxmlformats.org/officeDocument/2006/relationships/tags" Target="../tags/tag20.xml"/><Relationship Id="rId58" Type="http://schemas.openxmlformats.org/officeDocument/2006/relationships/tags" Target="../tags/tag25.xml"/><Relationship Id="rId66" Type="http://schemas.openxmlformats.org/officeDocument/2006/relationships/tags" Target="../tags/tag33.xml"/><Relationship Id="rId5" Type="http://schemas.openxmlformats.org/officeDocument/2006/relationships/slideLayout" Target="../slideLayouts/slideLayout82.xml"/><Relationship Id="rId61" Type="http://schemas.openxmlformats.org/officeDocument/2006/relationships/tags" Target="../tags/tag28.xml"/><Relationship Id="rId19" Type="http://schemas.openxmlformats.org/officeDocument/2006/relationships/slideLayout" Target="../slideLayouts/slideLayout9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slideLayout" Target="../slideLayouts/slideLayout107.xml"/><Relationship Id="rId35" Type="http://schemas.openxmlformats.org/officeDocument/2006/relationships/tags" Target="../tags/tag2.xml"/><Relationship Id="rId43" Type="http://schemas.openxmlformats.org/officeDocument/2006/relationships/tags" Target="../tags/tag10.xml"/><Relationship Id="rId48" Type="http://schemas.openxmlformats.org/officeDocument/2006/relationships/tags" Target="../tags/tag15.xml"/><Relationship Id="rId56" Type="http://schemas.openxmlformats.org/officeDocument/2006/relationships/tags" Target="../tags/tag23.xml"/><Relationship Id="rId64" Type="http://schemas.openxmlformats.org/officeDocument/2006/relationships/tags" Target="../tags/tag31.xml"/><Relationship Id="rId69" Type="http://schemas.openxmlformats.org/officeDocument/2006/relationships/tags" Target="../tags/tag36.xml"/><Relationship Id="rId8" Type="http://schemas.openxmlformats.org/officeDocument/2006/relationships/slideLayout" Target="../slideLayouts/slideLayout85.xml"/><Relationship Id="rId51" Type="http://schemas.openxmlformats.org/officeDocument/2006/relationships/tags" Target="../tags/tag18.xml"/><Relationship Id="rId72" Type="http://schemas.openxmlformats.org/officeDocument/2006/relationships/tags" Target="../tags/tag39.xml"/><Relationship Id="rId3" Type="http://schemas.openxmlformats.org/officeDocument/2006/relationships/slideLayout" Target="../slideLayouts/slideLayout80.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33" Type="http://schemas.openxmlformats.org/officeDocument/2006/relationships/theme" Target="../theme/theme3.xml"/><Relationship Id="rId38" Type="http://schemas.openxmlformats.org/officeDocument/2006/relationships/tags" Target="../tags/tag5.xml"/><Relationship Id="rId46" Type="http://schemas.openxmlformats.org/officeDocument/2006/relationships/tags" Target="../tags/tag13.xml"/><Relationship Id="rId59" Type="http://schemas.openxmlformats.org/officeDocument/2006/relationships/tags" Target="../tags/tag26.xml"/><Relationship Id="rId67" Type="http://schemas.openxmlformats.org/officeDocument/2006/relationships/tags" Target="../tags/tag34.xml"/><Relationship Id="rId20" Type="http://schemas.openxmlformats.org/officeDocument/2006/relationships/slideLayout" Target="../slideLayouts/slideLayout97.xml"/><Relationship Id="rId41" Type="http://schemas.openxmlformats.org/officeDocument/2006/relationships/tags" Target="../tags/tag8.xml"/><Relationship Id="rId54" Type="http://schemas.openxmlformats.org/officeDocument/2006/relationships/tags" Target="../tags/tag21.xml"/><Relationship Id="rId62" Type="http://schemas.openxmlformats.org/officeDocument/2006/relationships/tags" Target="../tags/tag29.xml"/><Relationship Id="rId70" Type="http://schemas.openxmlformats.org/officeDocument/2006/relationships/tags" Target="../tags/tag3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36" Type="http://schemas.openxmlformats.org/officeDocument/2006/relationships/tags" Target="../tags/tag3.xml"/><Relationship Id="rId49" Type="http://schemas.openxmlformats.org/officeDocument/2006/relationships/tags" Target="../tags/tag16.xml"/><Relationship Id="rId57" Type="http://schemas.openxmlformats.org/officeDocument/2006/relationships/tags" Target="../tags/tag24.xml"/><Relationship Id="rId10" Type="http://schemas.openxmlformats.org/officeDocument/2006/relationships/slideLayout" Target="../slideLayouts/slideLayout87.xml"/><Relationship Id="rId31" Type="http://schemas.openxmlformats.org/officeDocument/2006/relationships/slideLayout" Target="../slideLayouts/slideLayout108.xml"/><Relationship Id="rId44" Type="http://schemas.openxmlformats.org/officeDocument/2006/relationships/tags" Target="../tags/tag11.xml"/><Relationship Id="rId52" Type="http://schemas.openxmlformats.org/officeDocument/2006/relationships/tags" Target="../tags/tag19.xml"/><Relationship Id="rId60" Type="http://schemas.openxmlformats.org/officeDocument/2006/relationships/tags" Target="../tags/tag27.xml"/><Relationship Id="rId65" Type="http://schemas.openxmlformats.org/officeDocument/2006/relationships/tags" Target="../tags/tag32.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9" Type="http://schemas.openxmlformats.org/officeDocument/2006/relationships/tags" Target="../tags/tag6.xml"/><Relationship Id="rId34" Type="http://schemas.openxmlformats.org/officeDocument/2006/relationships/tags" Target="../tags/tag1.xml"/><Relationship Id="rId50" Type="http://schemas.openxmlformats.org/officeDocument/2006/relationships/tags" Target="../tags/tag17.xml"/><Relationship Id="rId55" Type="http://schemas.openxmlformats.org/officeDocument/2006/relationships/tags" Target="../tags/tag2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35.xml"/><Relationship Id="rId21" Type="http://schemas.openxmlformats.org/officeDocument/2006/relationships/slideLayout" Target="../slideLayouts/slideLayout130.xml"/><Relationship Id="rId42" Type="http://schemas.openxmlformats.org/officeDocument/2006/relationships/tags" Target="../tags/tag47.xml"/><Relationship Id="rId47" Type="http://schemas.openxmlformats.org/officeDocument/2006/relationships/tags" Target="../tags/tag52.xml"/><Relationship Id="rId63" Type="http://schemas.openxmlformats.org/officeDocument/2006/relationships/tags" Target="../tags/tag68.xml"/><Relationship Id="rId68" Type="http://schemas.openxmlformats.org/officeDocument/2006/relationships/tags" Target="../tags/tag73.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9" Type="http://schemas.openxmlformats.org/officeDocument/2006/relationships/slideLayout" Target="../slideLayouts/slideLayout138.xml"/><Relationship Id="rId11" Type="http://schemas.openxmlformats.org/officeDocument/2006/relationships/slideLayout" Target="../slideLayouts/slideLayout120.xml"/><Relationship Id="rId24" Type="http://schemas.openxmlformats.org/officeDocument/2006/relationships/slideLayout" Target="../slideLayouts/slideLayout133.xml"/><Relationship Id="rId32" Type="http://schemas.openxmlformats.org/officeDocument/2006/relationships/slideLayout" Target="../slideLayouts/slideLayout141.xml"/><Relationship Id="rId37" Type="http://schemas.openxmlformats.org/officeDocument/2006/relationships/tags" Target="../tags/tag42.xml"/><Relationship Id="rId40" Type="http://schemas.openxmlformats.org/officeDocument/2006/relationships/tags" Target="../tags/tag45.xml"/><Relationship Id="rId45" Type="http://schemas.openxmlformats.org/officeDocument/2006/relationships/tags" Target="../tags/tag50.xml"/><Relationship Id="rId53" Type="http://schemas.openxmlformats.org/officeDocument/2006/relationships/tags" Target="../tags/tag58.xml"/><Relationship Id="rId58" Type="http://schemas.openxmlformats.org/officeDocument/2006/relationships/tags" Target="../tags/tag63.xml"/><Relationship Id="rId66" Type="http://schemas.openxmlformats.org/officeDocument/2006/relationships/tags" Target="../tags/tag71.xml"/><Relationship Id="rId5" Type="http://schemas.openxmlformats.org/officeDocument/2006/relationships/slideLayout" Target="../slideLayouts/slideLayout114.xml"/><Relationship Id="rId61" Type="http://schemas.openxmlformats.org/officeDocument/2006/relationships/tags" Target="../tags/tag66.xml"/><Relationship Id="rId19" Type="http://schemas.openxmlformats.org/officeDocument/2006/relationships/slideLayout" Target="../slideLayouts/slideLayout128.xml"/><Relationship Id="rId14" Type="http://schemas.openxmlformats.org/officeDocument/2006/relationships/slideLayout" Target="../slideLayouts/slideLayout123.xml"/><Relationship Id="rId22" Type="http://schemas.openxmlformats.org/officeDocument/2006/relationships/slideLayout" Target="../slideLayouts/slideLayout131.xml"/><Relationship Id="rId27" Type="http://schemas.openxmlformats.org/officeDocument/2006/relationships/slideLayout" Target="../slideLayouts/slideLayout136.xml"/><Relationship Id="rId30" Type="http://schemas.openxmlformats.org/officeDocument/2006/relationships/slideLayout" Target="../slideLayouts/slideLayout139.xml"/><Relationship Id="rId35" Type="http://schemas.openxmlformats.org/officeDocument/2006/relationships/tags" Target="../tags/tag40.xml"/><Relationship Id="rId43" Type="http://schemas.openxmlformats.org/officeDocument/2006/relationships/tags" Target="../tags/tag48.xml"/><Relationship Id="rId48" Type="http://schemas.openxmlformats.org/officeDocument/2006/relationships/tags" Target="../tags/tag53.xml"/><Relationship Id="rId56" Type="http://schemas.openxmlformats.org/officeDocument/2006/relationships/tags" Target="../tags/tag61.xml"/><Relationship Id="rId64" Type="http://schemas.openxmlformats.org/officeDocument/2006/relationships/tags" Target="../tags/tag69.xml"/><Relationship Id="rId69" Type="http://schemas.openxmlformats.org/officeDocument/2006/relationships/tags" Target="../tags/tag74.xml"/><Relationship Id="rId8" Type="http://schemas.openxmlformats.org/officeDocument/2006/relationships/slideLayout" Target="../slideLayouts/slideLayout117.xml"/><Relationship Id="rId51" Type="http://schemas.openxmlformats.org/officeDocument/2006/relationships/tags" Target="../tags/tag56.xml"/><Relationship Id="rId72" Type="http://schemas.openxmlformats.org/officeDocument/2006/relationships/tags" Target="../tags/tag77.xml"/><Relationship Id="rId3" Type="http://schemas.openxmlformats.org/officeDocument/2006/relationships/slideLayout" Target="../slideLayouts/slideLayout112.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5" Type="http://schemas.openxmlformats.org/officeDocument/2006/relationships/slideLayout" Target="../slideLayouts/slideLayout134.xml"/><Relationship Id="rId33" Type="http://schemas.openxmlformats.org/officeDocument/2006/relationships/slideLayout" Target="../slideLayouts/slideLayout142.xml"/><Relationship Id="rId38" Type="http://schemas.openxmlformats.org/officeDocument/2006/relationships/tags" Target="../tags/tag43.xml"/><Relationship Id="rId46" Type="http://schemas.openxmlformats.org/officeDocument/2006/relationships/tags" Target="../tags/tag51.xml"/><Relationship Id="rId59" Type="http://schemas.openxmlformats.org/officeDocument/2006/relationships/tags" Target="../tags/tag64.xml"/><Relationship Id="rId67" Type="http://schemas.openxmlformats.org/officeDocument/2006/relationships/tags" Target="../tags/tag72.xml"/><Relationship Id="rId20" Type="http://schemas.openxmlformats.org/officeDocument/2006/relationships/slideLayout" Target="../slideLayouts/slideLayout129.xml"/><Relationship Id="rId41" Type="http://schemas.openxmlformats.org/officeDocument/2006/relationships/tags" Target="../tags/tag46.xml"/><Relationship Id="rId54" Type="http://schemas.openxmlformats.org/officeDocument/2006/relationships/tags" Target="../tags/tag59.xml"/><Relationship Id="rId62" Type="http://schemas.openxmlformats.org/officeDocument/2006/relationships/tags" Target="../tags/tag67.xml"/><Relationship Id="rId70" Type="http://schemas.openxmlformats.org/officeDocument/2006/relationships/tags" Target="../tags/tag7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5" Type="http://schemas.openxmlformats.org/officeDocument/2006/relationships/slideLayout" Target="../slideLayouts/slideLayout124.xml"/><Relationship Id="rId23" Type="http://schemas.openxmlformats.org/officeDocument/2006/relationships/slideLayout" Target="../slideLayouts/slideLayout132.xml"/><Relationship Id="rId28" Type="http://schemas.openxmlformats.org/officeDocument/2006/relationships/slideLayout" Target="../slideLayouts/slideLayout137.xml"/><Relationship Id="rId36" Type="http://schemas.openxmlformats.org/officeDocument/2006/relationships/tags" Target="../tags/tag41.xml"/><Relationship Id="rId49" Type="http://schemas.openxmlformats.org/officeDocument/2006/relationships/tags" Target="../tags/tag54.xml"/><Relationship Id="rId57" Type="http://schemas.openxmlformats.org/officeDocument/2006/relationships/tags" Target="../tags/tag62.xml"/><Relationship Id="rId10" Type="http://schemas.openxmlformats.org/officeDocument/2006/relationships/slideLayout" Target="../slideLayouts/slideLayout119.xml"/><Relationship Id="rId31" Type="http://schemas.openxmlformats.org/officeDocument/2006/relationships/slideLayout" Target="../slideLayouts/slideLayout140.xml"/><Relationship Id="rId44" Type="http://schemas.openxmlformats.org/officeDocument/2006/relationships/tags" Target="../tags/tag49.xml"/><Relationship Id="rId52" Type="http://schemas.openxmlformats.org/officeDocument/2006/relationships/tags" Target="../tags/tag57.xml"/><Relationship Id="rId60" Type="http://schemas.openxmlformats.org/officeDocument/2006/relationships/tags" Target="../tags/tag65.xml"/><Relationship Id="rId65" Type="http://schemas.openxmlformats.org/officeDocument/2006/relationships/tags" Target="../tags/tag70.xml"/><Relationship Id="rId73" Type="http://schemas.openxmlformats.org/officeDocument/2006/relationships/tags" Target="../tags/tag7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9" Type="http://schemas.openxmlformats.org/officeDocument/2006/relationships/tags" Target="../tags/tag44.xml"/><Relationship Id="rId34" Type="http://schemas.openxmlformats.org/officeDocument/2006/relationships/theme" Target="../theme/theme4.xml"/><Relationship Id="rId50" Type="http://schemas.openxmlformats.org/officeDocument/2006/relationships/tags" Target="../tags/tag55.xml"/><Relationship Id="rId55" Type="http://schemas.openxmlformats.org/officeDocument/2006/relationships/tags" Target="../tags/tag60.xml"/><Relationship Id="rId7" Type="http://schemas.openxmlformats.org/officeDocument/2006/relationships/slideLayout" Target="../slideLayouts/slideLayout116.xml"/><Relationship Id="rId71" Type="http://schemas.openxmlformats.org/officeDocument/2006/relationships/tags" Target="../tags/tag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1" r:id="rId33"/>
    <p:sldLayoutId id="2147484802" r:id="rId34"/>
    <p:sldLayoutId id="2147484803" r:id="rId35"/>
    <p:sldLayoutId id="2147484807" r:id="rId36"/>
    <p:sldLayoutId id="2147484808" r:id="rId37"/>
    <p:sldLayoutId id="2147484809" r:id="rId38"/>
    <p:sldLayoutId id="2147484813"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 id="2147484804" r:id="rId33"/>
    <p:sldLayoutId id="2147484805" r:id="rId34"/>
    <p:sldLayoutId id="2147484806" r:id="rId35"/>
    <p:sldLayoutId id="2147484810" r:id="rId36"/>
    <p:sldLayoutId id="2147484811" r:id="rId37"/>
    <p:sldLayoutId id="214748481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44"/>
          <p:cNvSpPr/>
          <p:nvPr>
            <p:custDataLst>
              <p:tags r:id="rId34"/>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35"/>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36"/>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37"/>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38"/>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39"/>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40"/>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41"/>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42"/>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43"/>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44"/>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45"/>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46"/>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47"/>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48"/>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49"/>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50"/>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51"/>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52"/>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53"/>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54"/>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55"/>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56"/>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57"/>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58"/>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59"/>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60"/>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61"/>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62"/>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63"/>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64"/>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65"/>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66"/>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67"/>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68"/>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69"/>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70"/>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71"/>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72"/>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
        <p:nvSpPr>
          <p:cNvPr id="43" name="Title Placeholder 1">
            <a:extLst>
              <a:ext uri="{FF2B5EF4-FFF2-40B4-BE49-F238E27FC236}">
                <a16:creationId xmlns:a16="http://schemas.microsoft.com/office/drawing/2014/main" id="{15C3A42E-CF5F-415F-B9CF-6FB84FD848E9}"/>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4" name="Text Placeholder 3">
            <a:extLst>
              <a:ext uri="{FF2B5EF4-FFF2-40B4-BE49-F238E27FC236}">
                <a16:creationId xmlns:a16="http://schemas.microsoft.com/office/drawing/2014/main" id="{9F9FD0A8-C2BD-4E9C-ACE0-C99F7CA5370A}"/>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4" name="GRID" hidden="1">
            <a:extLst>
              <a:ext uri="{FF2B5EF4-FFF2-40B4-BE49-F238E27FC236}">
                <a16:creationId xmlns:a16="http://schemas.microsoft.com/office/drawing/2014/main" id="{98C0DFD1-DF38-445A-A278-7252EF71922B}"/>
              </a:ext>
            </a:extLst>
          </p:cNvPr>
          <p:cNvGrpSpPr/>
          <p:nvPr userDrawn="1"/>
        </p:nvGrpSpPr>
        <p:grpSpPr>
          <a:xfrm>
            <a:off x="0" y="0"/>
            <a:ext cx="12192000" cy="6858000"/>
            <a:chOff x="0" y="0"/>
            <a:chExt cx="12192000" cy="6858000"/>
          </a:xfrm>
        </p:grpSpPr>
        <p:cxnSp>
          <p:nvCxnSpPr>
            <p:cNvPr id="85" name="Straight Connector 84">
              <a:extLst>
                <a:ext uri="{FF2B5EF4-FFF2-40B4-BE49-F238E27FC236}">
                  <a16:creationId xmlns:a16="http://schemas.microsoft.com/office/drawing/2014/main" id="{BF5AED40-8192-4FDD-A7DF-7D305B2CE42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E7F950-8BC1-44AC-843C-51FE4DD710B0}"/>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F195C56-4F2D-441E-8E65-6AAD086BD01A}"/>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01A0-26BC-4786-A240-7B73700E007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069D7EE-DA0E-43B9-A470-A2095DF06DA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4015377-53A3-4C3F-9041-4FE935523B0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CAAB65F-5A21-4409-AB51-FD11DA2DFD59}"/>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0967D32-968D-4256-BFB9-29A75AEC307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B117C07-71D6-46CE-9132-752725DD1B7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C462D7D-85BF-4C5A-9777-94F5E887B94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5D6E55D-202D-42D0-B892-22CE73D420D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1B8B3E9-0169-4D81-B065-DB074B79781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9ED73D-103E-47C4-8DAD-6FF833C3B07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F9E5AC9-BB74-4157-A8E9-0D2D155F932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9BDE36F-48C0-437D-AFF0-234FCEC9B898}"/>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EBBDA16-F291-4D46-BFEA-E2EBCBB303C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ADAC791-FDDB-4E81-9599-130963C73A6A}"/>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381365D-A605-45E8-B2F6-E872260AE580}"/>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9CFA1EA-E16A-48CB-8694-5B8564A2B3EE}"/>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98D5B5A-7153-4464-B247-CE6E2AB6A025}"/>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FB6F897-403A-4298-90CB-5DA6D9EA7B1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97A7812-B6CF-4447-8298-7364FF7841D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926E42-217D-4F21-925D-56C2EC37B6B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18EDFD9-5892-4142-9F87-307B74A24AE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BEE61C7-E364-4EED-A6BA-32F0FB736CAA}"/>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1DC9ADD-E24A-4DB8-9F7C-B1DEC5B57E94}"/>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B0AA502-2A7A-40A7-872C-C50BE0A358F4}"/>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8ABC17F-84CA-4D83-A06B-97193487892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9283DA3-4840-47EF-A088-C6CABC68FCC6}"/>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73A4C37-CD69-40FE-A8C3-0E084C38A7A4}"/>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7F86F91-06FA-4B16-8FAE-450913D3A25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12CAE55-170E-457A-99B5-B627CA39EF8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C92AD4C-87BA-49A7-A255-3C092E01F72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ACF188E-EEB8-4BBC-B4A1-9592F979304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9" name=".64 square" hidden="1">
            <a:extLst>
              <a:ext uri="{FF2B5EF4-FFF2-40B4-BE49-F238E27FC236}">
                <a16:creationId xmlns:a16="http://schemas.microsoft.com/office/drawing/2014/main" id="{40F8F352-E8C9-42E9-BF64-03FEFCEDBFB3}"/>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32 square" hidden="1">
            <a:extLst>
              <a:ext uri="{FF2B5EF4-FFF2-40B4-BE49-F238E27FC236}">
                <a16:creationId xmlns:a16="http://schemas.microsoft.com/office/drawing/2014/main" id="{1E9DD038-F613-4920-B0EB-CF37AB39A9E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2467272"/>
      </p:ext>
    </p:extLst>
  </p:cSld>
  <p:clrMap bg1="lt1" tx1="dk1" bg2="lt2" tx2="dk2" accent1="accent1" accent2="accent2" accent3="accent3" accent4="accent4" accent5="accent5" accent6="accent6" hlink="hlink" folHlink="folHlink"/>
  <p:sldLayoutIdLst>
    <p:sldLayoutId id="2147484815" r:id="rId1"/>
    <p:sldLayoutId id="2147484816" r:id="rId2"/>
    <p:sldLayoutId id="2147484817" r:id="rId3"/>
    <p:sldLayoutId id="2147484818" r:id="rId4"/>
    <p:sldLayoutId id="2147484819" r:id="rId5"/>
    <p:sldLayoutId id="2147484820" r:id="rId6"/>
    <p:sldLayoutId id="2147484821" r:id="rId7"/>
    <p:sldLayoutId id="2147484822" r:id="rId8"/>
    <p:sldLayoutId id="2147484823" r:id="rId9"/>
    <p:sldLayoutId id="2147484824" r:id="rId10"/>
    <p:sldLayoutId id="2147484825" r:id="rId11"/>
    <p:sldLayoutId id="2147484826" r:id="rId12"/>
    <p:sldLayoutId id="2147484827" r:id="rId13"/>
    <p:sldLayoutId id="2147484828" r:id="rId14"/>
    <p:sldLayoutId id="2147484829" r:id="rId15"/>
    <p:sldLayoutId id="2147484830" r:id="rId16"/>
    <p:sldLayoutId id="2147484831" r:id="rId17"/>
    <p:sldLayoutId id="2147484832" r:id="rId18"/>
    <p:sldLayoutId id="2147484833" r:id="rId19"/>
    <p:sldLayoutId id="2147484834" r:id="rId20"/>
    <p:sldLayoutId id="2147484835" r:id="rId21"/>
    <p:sldLayoutId id="2147484836" r:id="rId22"/>
    <p:sldLayoutId id="2147484837" r:id="rId23"/>
    <p:sldLayoutId id="2147484838" r:id="rId24"/>
    <p:sldLayoutId id="2147484839" r:id="rId25"/>
    <p:sldLayoutId id="2147484840" r:id="rId26"/>
    <p:sldLayoutId id="2147484841" r:id="rId27"/>
    <p:sldLayoutId id="2147484843" r:id="rId28"/>
    <p:sldLayoutId id="2147484844" r:id="rId29"/>
    <p:sldLayoutId id="2147484845" r:id="rId30"/>
    <p:sldLayoutId id="2147484846" r:id="rId31"/>
    <p:sldLayoutId id="2147484847" r:id="rId32"/>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68" userDrawn="1">
          <p15:clr>
            <a:srgbClr val="C35EA4"/>
          </p15:clr>
        </p15:guide>
        <p15:guide id="28" pos="7313" userDrawn="1">
          <p15:clr>
            <a:srgbClr val="C35EA4"/>
          </p15:clr>
        </p15:guide>
        <p15:guide id="29" orient="horz" pos="369" userDrawn="1">
          <p15:clr>
            <a:srgbClr val="C35EA4"/>
          </p15:clr>
        </p15:guide>
        <p15:guide id="30" orient="horz" pos="3949" userDrawn="1">
          <p15:clr>
            <a:srgbClr val="C35EA4"/>
          </p15:clr>
        </p15:guide>
        <p15:guide id="31" orient="horz" pos="184" userDrawn="1">
          <p15:clr>
            <a:srgbClr val="A4A3A4"/>
          </p15:clr>
        </p15:guide>
        <p15:guide id="32" pos="185" userDrawn="1">
          <p15:clr>
            <a:srgbClr val="A4A3A4"/>
          </p15:clr>
        </p15:guide>
        <p15:guide id="33" orient="horz" pos="4135" userDrawn="1">
          <p15:clr>
            <a:srgbClr val="A4A3A4"/>
          </p15:clr>
        </p15:guide>
        <p15:guide id="34"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44"/>
          <p:cNvSpPr/>
          <p:nvPr>
            <p:custDataLst>
              <p:tags r:id="rId35"/>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36"/>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37"/>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38"/>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39"/>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40"/>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41"/>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42"/>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43"/>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44"/>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45"/>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46"/>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47"/>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48"/>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49"/>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50"/>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51"/>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52"/>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53"/>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54"/>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55"/>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56"/>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57"/>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58"/>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59"/>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60"/>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61"/>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62"/>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63"/>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64"/>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65"/>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66"/>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67"/>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68"/>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69"/>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70"/>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71"/>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72"/>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73"/>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
        <p:nvSpPr>
          <p:cNvPr id="43" name="Title Placeholder 1">
            <a:extLst>
              <a:ext uri="{FF2B5EF4-FFF2-40B4-BE49-F238E27FC236}">
                <a16:creationId xmlns:a16="http://schemas.microsoft.com/office/drawing/2014/main" id="{15C3A42E-CF5F-415F-B9CF-6FB84FD848E9}"/>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4" name="Text Placeholder 3">
            <a:extLst>
              <a:ext uri="{FF2B5EF4-FFF2-40B4-BE49-F238E27FC236}">
                <a16:creationId xmlns:a16="http://schemas.microsoft.com/office/drawing/2014/main" id="{9F9FD0A8-C2BD-4E9C-ACE0-C99F7CA5370A}"/>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4" name="GRID" hidden="1">
            <a:extLst>
              <a:ext uri="{FF2B5EF4-FFF2-40B4-BE49-F238E27FC236}">
                <a16:creationId xmlns:a16="http://schemas.microsoft.com/office/drawing/2014/main" id="{98C0DFD1-DF38-445A-A278-7252EF71922B}"/>
              </a:ext>
            </a:extLst>
          </p:cNvPr>
          <p:cNvGrpSpPr/>
          <p:nvPr userDrawn="1"/>
        </p:nvGrpSpPr>
        <p:grpSpPr>
          <a:xfrm>
            <a:off x="0" y="0"/>
            <a:ext cx="12192000" cy="6858000"/>
            <a:chOff x="0" y="0"/>
            <a:chExt cx="12192000" cy="6858000"/>
          </a:xfrm>
        </p:grpSpPr>
        <p:cxnSp>
          <p:nvCxnSpPr>
            <p:cNvPr id="85" name="Straight Connector 84">
              <a:extLst>
                <a:ext uri="{FF2B5EF4-FFF2-40B4-BE49-F238E27FC236}">
                  <a16:creationId xmlns:a16="http://schemas.microsoft.com/office/drawing/2014/main" id="{BF5AED40-8192-4FDD-A7DF-7D305B2CE42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E7F950-8BC1-44AC-843C-51FE4DD710B0}"/>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F195C56-4F2D-441E-8E65-6AAD086BD01A}"/>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01A0-26BC-4786-A240-7B73700E007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069D7EE-DA0E-43B9-A470-A2095DF06DA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4015377-53A3-4C3F-9041-4FE935523B0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CAAB65F-5A21-4409-AB51-FD11DA2DFD59}"/>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0967D32-968D-4256-BFB9-29A75AEC307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B117C07-71D6-46CE-9132-752725DD1B7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C462D7D-85BF-4C5A-9777-94F5E887B94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5D6E55D-202D-42D0-B892-22CE73D420D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1B8B3E9-0169-4D81-B065-DB074B79781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9ED73D-103E-47C4-8DAD-6FF833C3B07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F9E5AC9-BB74-4157-A8E9-0D2D155F932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9BDE36F-48C0-437D-AFF0-234FCEC9B898}"/>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EBBDA16-F291-4D46-BFEA-E2EBCBB303C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ADAC791-FDDB-4E81-9599-130963C73A6A}"/>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381365D-A605-45E8-B2F6-E872260AE580}"/>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9CFA1EA-E16A-48CB-8694-5B8564A2B3EE}"/>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98D5B5A-7153-4464-B247-CE6E2AB6A025}"/>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FB6F897-403A-4298-90CB-5DA6D9EA7B1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97A7812-B6CF-4447-8298-7364FF7841D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926E42-217D-4F21-925D-56C2EC37B6B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18EDFD9-5892-4142-9F87-307B74A24AE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BEE61C7-E364-4EED-A6BA-32F0FB736CAA}"/>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1DC9ADD-E24A-4DB8-9F7C-B1DEC5B57E94}"/>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B0AA502-2A7A-40A7-872C-C50BE0A358F4}"/>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8ABC17F-84CA-4D83-A06B-97193487892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9283DA3-4840-47EF-A088-C6CABC68FCC6}"/>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73A4C37-CD69-40FE-A8C3-0E084C38A7A4}"/>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7F86F91-06FA-4B16-8FAE-450913D3A25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12CAE55-170E-457A-99B5-B627CA39EF8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C92AD4C-87BA-49A7-A255-3C092E01F72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ACF188E-EEB8-4BBC-B4A1-9592F979304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9" name=".64 square" hidden="1">
            <a:extLst>
              <a:ext uri="{FF2B5EF4-FFF2-40B4-BE49-F238E27FC236}">
                <a16:creationId xmlns:a16="http://schemas.microsoft.com/office/drawing/2014/main" id="{40F8F352-E8C9-42E9-BF64-03FEFCEDBFB3}"/>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32 square" hidden="1">
            <a:extLst>
              <a:ext uri="{FF2B5EF4-FFF2-40B4-BE49-F238E27FC236}">
                <a16:creationId xmlns:a16="http://schemas.microsoft.com/office/drawing/2014/main" id="{1E9DD038-F613-4920-B0EB-CF37AB39A9E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2467272"/>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4" r:id="rId25"/>
    <p:sldLayoutId id="2147484875" r:id="rId26"/>
    <p:sldLayoutId id="2147484876" r:id="rId27"/>
    <p:sldLayoutId id="2147484877" r:id="rId28"/>
    <p:sldLayoutId id="2147484878" r:id="rId29"/>
    <p:sldLayoutId id="2147484879" r:id="rId30"/>
    <p:sldLayoutId id="2147484880" r:id="rId31"/>
    <p:sldLayoutId id="2147484881" r:id="rId32"/>
    <p:sldLayoutId id="2147484882" r:id="rId33"/>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68" userDrawn="1">
          <p15:clr>
            <a:srgbClr val="C35EA4"/>
          </p15:clr>
        </p15:guide>
        <p15:guide id="28" pos="7313" userDrawn="1">
          <p15:clr>
            <a:srgbClr val="C35EA4"/>
          </p15:clr>
        </p15:guide>
        <p15:guide id="29" orient="horz" pos="369" userDrawn="1">
          <p15:clr>
            <a:srgbClr val="C35EA4"/>
          </p15:clr>
        </p15:guide>
        <p15:guide id="30" orient="horz" pos="3949" userDrawn="1">
          <p15:clr>
            <a:srgbClr val="C35EA4"/>
          </p15:clr>
        </p15:guide>
        <p15:guide id="31" orient="horz" pos="184" userDrawn="1">
          <p15:clr>
            <a:srgbClr val="A4A3A4"/>
          </p15:clr>
        </p15:guide>
        <p15:guide id="32" pos="185" userDrawn="1">
          <p15:clr>
            <a:srgbClr val="A4A3A4"/>
          </p15:clr>
        </p15:guide>
        <p15:guide id="33" orient="horz" pos="4135" userDrawn="1">
          <p15:clr>
            <a:srgbClr val="A4A3A4"/>
          </p15:clr>
        </p15:guide>
        <p15:guide id="34"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5.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8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hyperlink" Target="https://notebooks.azure.com/geektrainer/projects/ml-2" TargetMode="External"/><Relationship Id="rId2" Type="http://schemas.openxmlformats.org/officeDocument/2006/relationships/notesSlide" Target="../notesSlides/notesSlide13.xml"/><Relationship Id="rId1" Type="http://schemas.openxmlformats.org/officeDocument/2006/relationships/slideLayout" Target="../slideLayouts/slideLayout116.xml"/><Relationship Id="rId4" Type="http://schemas.openxmlformats.org/officeDocument/2006/relationships/hyperlink" Target="http://account.microsoft.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learn/modules/analyze-climate-data-with-azure-notebooks/1-create-an-azure-notebook" TargetMode="External"/><Relationship Id="rId2" Type="http://schemas.openxmlformats.org/officeDocument/2006/relationships/notesSlide" Target="../notesSlides/notesSlide14.xml"/><Relationship Id="rId1" Type="http://schemas.openxmlformats.org/officeDocument/2006/relationships/slideLayout" Target="../slideLayouts/slideLayout116.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6.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0.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14.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14.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6.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14.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14.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16.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40.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139.xml"/><Relationship Id="rId5" Type="http://schemas.openxmlformats.org/officeDocument/2006/relationships/image" Target="../media/image49.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39.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4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6.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14.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14.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14.xml"/><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6.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114.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14.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14.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114.xml"/><Relationship Id="rId4"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hyperlink" Target="https://aka.ms/ReactorFeedback" TargetMode="External"/><Relationship Id="rId1" Type="http://schemas.openxmlformats.org/officeDocument/2006/relationships/slideLayout" Target="../slideLayouts/slideLayout13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140.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140.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14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136.xml"/><Relationship Id="rId4"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14.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hyperlink" Target="https://docs.microsoft.com/en-us/learn/paths/explore-data-science-tools-in-azure/" TargetMode="External"/><Relationship Id="rId2" Type="http://schemas.openxmlformats.org/officeDocument/2006/relationships/hyperlink" Target="https://docs.microsoft.com/en-us/learn/paths/intro-to-ml-with-python/" TargetMode="External"/><Relationship Id="rId1" Type="http://schemas.openxmlformats.org/officeDocument/2006/relationships/slideLayout" Target="../slideLayouts/slideLayout116.xml"/><Relationship Id="rId6" Type="http://schemas.openxmlformats.org/officeDocument/2006/relationships/hyperlink" Target="https://docs.microsoft.com/en-us/learn/paths/azure-fundamentals/" TargetMode="External"/><Relationship Id="rId5" Type="http://schemas.openxmlformats.org/officeDocument/2006/relationships/hyperlink" Target="https://docs.microsoft.com/en-us/learn/paths/get-started-with-azure-dsvm/" TargetMode="External"/><Relationship Id="rId4" Type="http://schemas.openxmlformats.org/officeDocument/2006/relationships/hyperlink" Target="https://docs.microsoft.com/en-us/learn/paths/build-ai-solutions-with-azure-ml-service/"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microsoft.com/en-us/learning/azure-data-scientist.aspx" TargetMode="External"/><Relationship Id="rId2" Type="http://schemas.openxmlformats.org/officeDocument/2006/relationships/image" Target="../media/image71.jpeg"/><Relationship Id="rId1" Type="http://schemas.openxmlformats.org/officeDocument/2006/relationships/slideLayout" Target="../slideLayouts/slideLayout116.xml"/><Relationship Id="rId6" Type="http://schemas.openxmlformats.org/officeDocument/2006/relationships/hyperlink" Target="https://www.microsoft.com/en-us/learning/azure-ai-engineer.aspx" TargetMode="External"/><Relationship Id="rId5" Type="http://schemas.openxmlformats.org/officeDocument/2006/relationships/hyperlink" Target="https://www.microsoft.com/en-us/learning/azure-fundamentals.aspx" TargetMode="External"/><Relationship Id="rId4" Type="http://schemas.openxmlformats.org/officeDocument/2006/relationships/hyperlink" Target="https://www.microsoft.com/en-us/learning/azure-developer.aspx"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3.xml"/><Relationship Id="rId1" Type="http://schemas.openxmlformats.org/officeDocument/2006/relationships/slideLayout" Target="../slideLayouts/slideLayout116.xml"/><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9.xml"/><Relationship Id="rId1" Type="http://schemas.openxmlformats.org/officeDocument/2006/relationships/tags" Target="../tags/tag7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19.xml"/><Relationship Id="rId1" Type="http://schemas.openxmlformats.org/officeDocument/2006/relationships/tags" Target="../tags/tag80.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05.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2462475"/>
            <a:ext cx="4424608" cy="1071062"/>
          </a:xfrm>
        </p:spPr>
        <p:txBody>
          <a:bodyPr/>
          <a:lstStyle/>
          <a:p>
            <a:r>
              <a:rPr lang="zh-TW" altLang="en-US" sz="4000" dirty="0"/>
              <a:t>使用机器学习模型</a:t>
            </a:r>
            <a:br>
              <a:rPr lang="en-US" sz="4000" dirty="0"/>
            </a:br>
            <a:r>
              <a:rPr lang="en-US" sz="2400" dirty="0"/>
              <a:t>Using Machine Learning Models</a:t>
            </a:r>
            <a:endParaRPr lang="en-US" sz="4000" dirty="0"/>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914096"/>
          </a:xfrm>
        </p:spPr>
        <p:txBody>
          <a:bodyPr/>
          <a:lstStyle/>
          <a:p>
            <a:r>
              <a:rPr lang="en-US" dirty="0">
                <a:solidFill>
                  <a:schemeClr val="tx1"/>
                </a:solidFill>
              </a:rPr>
              <a:t>Microsoft Reactor | </a:t>
            </a:r>
            <a:r>
              <a:rPr lang="en-TW" dirty="0">
                <a:solidFill>
                  <a:schemeClr val="tx1"/>
                </a:solidFill>
              </a:rPr>
              <a:t>Chia-Chi Chang</a:t>
            </a:r>
            <a:endParaRPr lang="en-US" dirty="0">
              <a:solidFill>
                <a:schemeClr val="tx1"/>
              </a:solidFill>
            </a:endParaRPr>
          </a:p>
          <a:p>
            <a:endParaRPr lang="en-US" dirty="0">
              <a:solidFill>
                <a:schemeClr val="tx1"/>
              </a:solidFill>
            </a:endParaRPr>
          </a:p>
          <a:p>
            <a:r>
              <a:rPr lang="en-US" dirty="0">
                <a:solidFill>
                  <a:schemeClr val="tx1"/>
                </a:solidFill>
              </a:rPr>
              <a:t>#</a:t>
            </a:r>
            <a:r>
              <a:rPr lang="en-US" dirty="0" err="1">
                <a:solidFill>
                  <a:schemeClr val="tx1"/>
                </a:solidFill>
              </a:rPr>
              <a:t>ReactorLOCATION</a:t>
            </a:r>
            <a:endParaRPr lang="en-US" dirty="0">
              <a:solidFill>
                <a:schemeClr val="tx1"/>
              </a:solidFill>
            </a:endParaRPr>
          </a:p>
        </p:txBody>
      </p:sp>
    </p:spTree>
    <p:extLst>
      <p:ext uri="{BB962C8B-B14F-4D97-AF65-F5344CB8AC3E}">
        <p14:creationId xmlns:p14="http://schemas.microsoft.com/office/powerpoint/2010/main" val="386975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123339" y="2532585"/>
            <a:ext cx="2281589" cy="1678397"/>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j-lt"/>
            </a:endParaRPr>
          </a:p>
        </p:txBody>
      </p:sp>
      <p:sp>
        <p:nvSpPr>
          <p:cNvPr id="6" name="Striped Right Arrow 5"/>
          <p:cNvSpPr/>
          <p:nvPr/>
        </p:nvSpPr>
        <p:spPr>
          <a:xfrm>
            <a:off x="3616980" y="2548753"/>
            <a:ext cx="2028929" cy="1206581"/>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dirty="0"/>
              <a:t>运算法则</a:t>
            </a:r>
          </a:p>
          <a:p>
            <a:pPr algn="ctr"/>
            <a:r>
              <a:rPr lang="en-US" sz="1400" dirty="0">
                <a:latin typeface="+mj-lt"/>
              </a:rPr>
              <a:t>Algorithms</a:t>
            </a:r>
          </a:p>
        </p:txBody>
      </p:sp>
      <p:sp>
        <p:nvSpPr>
          <p:cNvPr id="12" name="Down Arrow 11"/>
          <p:cNvSpPr/>
          <p:nvPr/>
        </p:nvSpPr>
        <p:spPr>
          <a:xfrm>
            <a:off x="7177704" y="2053641"/>
            <a:ext cx="96993" cy="291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15" name="Diamond 14"/>
          <p:cNvSpPr/>
          <p:nvPr/>
        </p:nvSpPr>
        <p:spPr>
          <a:xfrm>
            <a:off x="6185641" y="2548753"/>
            <a:ext cx="2225022" cy="1538456"/>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7" dirty="0">
              <a:latin typeface="+mj-lt"/>
            </a:endParaRPr>
          </a:p>
        </p:txBody>
      </p:sp>
      <p:sp>
        <p:nvSpPr>
          <p:cNvPr id="8" name="Rectangle 7"/>
          <p:cNvSpPr/>
          <p:nvPr/>
        </p:nvSpPr>
        <p:spPr>
          <a:xfrm>
            <a:off x="6598727" y="2923222"/>
            <a:ext cx="1391728" cy="882870"/>
          </a:xfrm>
          <a:prstGeom prst="rect">
            <a:avLst/>
          </a:prstGeom>
        </p:spPr>
        <p:txBody>
          <a:bodyPr wrap="none">
            <a:spAutoFit/>
          </a:bodyPr>
          <a:lstStyle/>
          <a:p>
            <a:pPr algn="ctr"/>
            <a:r>
              <a:rPr lang="zh-TW" altLang="en-US" sz="3137" dirty="0">
                <a:solidFill>
                  <a:schemeClr val="bg1"/>
                </a:solidFill>
              </a:rPr>
              <a:t>病变？</a:t>
            </a:r>
          </a:p>
          <a:p>
            <a:pPr algn="ctr"/>
            <a:r>
              <a:rPr lang="en-US" sz="2000" dirty="0">
                <a:solidFill>
                  <a:schemeClr val="bg1"/>
                </a:solidFill>
                <a:latin typeface="+mj-lt"/>
              </a:rPr>
              <a:t>Diseased?</a:t>
            </a:r>
          </a:p>
        </p:txBody>
      </p:sp>
      <p:grpSp>
        <p:nvGrpSpPr>
          <p:cNvPr id="312" name="Group 311"/>
          <p:cNvGrpSpPr/>
          <p:nvPr/>
        </p:nvGrpSpPr>
        <p:grpSpPr>
          <a:xfrm>
            <a:off x="4669874" y="6247024"/>
            <a:ext cx="5378490" cy="319429"/>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40159" y="2373191"/>
            <a:ext cx="1529548" cy="1807967"/>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363152" y="220745"/>
            <a:ext cx="1529548" cy="1807967"/>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40159" y="2373191"/>
            <a:ext cx="1529548" cy="1807967"/>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959093" y="4535770"/>
            <a:ext cx="1058644" cy="1360140"/>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662221" y="4447561"/>
            <a:ext cx="1170558" cy="1424225"/>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363152" y="220745"/>
            <a:ext cx="1529548" cy="1807967"/>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648130" y="4349807"/>
            <a:ext cx="362135" cy="615522"/>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291" name="Group 290"/>
          <p:cNvGrpSpPr/>
          <p:nvPr/>
        </p:nvGrpSpPr>
        <p:grpSpPr>
          <a:xfrm>
            <a:off x="7959093" y="4535770"/>
            <a:ext cx="1058644" cy="1360140"/>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662221" y="4447561"/>
            <a:ext cx="1170558" cy="1424225"/>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714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20954231">
            <a:off x="935740" y="1860784"/>
            <a:ext cx="10398414" cy="3316736"/>
          </a:xfrm>
          <a:prstGeom prst="rect">
            <a:avLst/>
          </a:prstGeom>
          <a:pattFill prst="trellis">
            <a:fgClr>
              <a:schemeClr val="bg2">
                <a:lumMod val="25000"/>
              </a:schemeClr>
            </a:fgClr>
            <a:bgClr>
              <a:schemeClr val="accent5">
                <a:lumMod val="75000"/>
              </a:schemeClr>
            </a:bgClr>
          </a:pattFill>
          <a:ln w="127000">
            <a:solidFill>
              <a:schemeClr val="accent6">
                <a:lumMod val="10000"/>
              </a:schemeClr>
            </a:solidFill>
            <a:headEnd type="none" w="med" len="med"/>
            <a:tailEnd type="none" w="med" len="med"/>
          </a:ln>
          <a:effectLst>
            <a:outerShdw blurRad="50800" dist="114300" dir="8100000" algn="tr" rotWithShape="0">
              <a:prstClr val="black">
                <a:alpha val="40000"/>
              </a:prstClr>
            </a:outerShdw>
          </a:effectLst>
        </p:spPr>
        <p:style>
          <a:lnRef idx="1">
            <a:schemeClr val="accent2"/>
          </a:lnRef>
          <a:fillRef idx="1001">
            <a:schemeClr val="dk1"/>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zh-TW" altLang="en-US" sz="6600" cap="all" dirty="0">
                <a:solidFill>
                  <a:schemeClr val="accent5">
                    <a:lumMod val="40000"/>
                    <a:lumOff val="60000"/>
                  </a:schemeClr>
                </a:solidFill>
                <a:effectLst>
                  <a:innerShdw blurRad="63500" dist="50800" dir="13680000">
                    <a:prstClr val="black">
                      <a:alpha val="50000"/>
                    </a:prstClr>
                  </a:innerShdw>
                </a:effectLst>
              </a:rPr>
              <a:t>在这里工作，你不必懂数学</a:t>
            </a:r>
            <a:r>
              <a:rPr lang="en-US" altLang="zh-TW" sz="6600" cap="all" dirty="0">
                <a:solidFill>
                  <a:schemeClr val="accent5">
                    <a:lumMod val="40000"/>
                    <a:lumOff val="60000"/>
                  </a:schemeClr>
                </a:solidFill>
                <a:effectLst>
                  <a:innerShdw blurRad="63500" dist="50800" dir="13680000">
                    <a:prstClr val="black">
                      <a:alpha val="50000"/>
                    </a:prstClr>
                  </a:innerShdw>
                </a:effectLst>
              </a:rPr>
              <a:t>...</a:t>
            </a:r>
            <a:r>
              <a:rPr lang="zh-TW" altLang="en-US" sz="6600" cap="all" dirty="0">
                <a:solidFill>
                  <a:schemeClr val="accent5">
                    <a:lumMod val="40000"/>
                    <a:lumOff val="60000"/>
                  </a:schemeClr>
                </a:solidFill>
                <a:effectLst>
                  <a:innerShdw blurRad="63500" dist="50800" dir="13680000">
                    <a:prstClr val="black">
                      <a:alpha val="50000"/>
                    </a:prstClr>
                  </a:innerShdw>
                </a:effectLst>
              </a:rPr>
              <a:t>但懂的話会有帮助！ </a:t>
            </a:r>
            <a:endParaRPr lang="en-US" altLang="zh-TW" sz="6600" cap="all" dirty="0">
              <a:solidFill>
                <a:schemeClr val="accent5">
                  <a:lumMod val="40000"/>
                  <a:lumOff val="60000"/>
                </a:schemeClr>
              </a:solidFill>
              <a:effectLst>
                <a:innerShdw blurRad="63500" dist="50800" dir="13680000">
                  <a:prstClr val="black">
                    <a:alpha val="50000"/>
                  </a:prstClr>
                </a:innerShdw>
              </a:effectLst>
            </a:endParaRPr>
          </a:p>
          <a:p>
            <a:pPr algn="ctr" defTabSz="914102" fontAlgn="base">
              <a:lnSpc>
                <a:spcPct val="90000"/>
              </a:lnSpc>
              <a:spcBef>
                <a:spcPct val="0"/>
              </a:spcBef>
              <a:spcAft>
                <a:spcPct val="0"/>
              </a:spcAft>
            </a:pPr>
            <a:r>
              <a:rPr lang="en-US" sz="4000" cap="all" dirty="0">
                <a:solidFill>
                  <a:schemeClr val="accent5">
                    <a:lumMod val="40000"/>
                    <a:lumOff val="60000"/>
                  </a:schemeClr>
                </a:solidFill>
                <a:effectLst>
                  <a:innerShdw blurRad="63500" dist="50800" dir="13680000">
                    <a:prstClr val="black">
                      <a:alpha val="50000"/>
                    </a:prstClr>
                  </a:innerShdw>
                </a:effectLst>
              </a:rPr>
              <a:t>You don’t have to know math to work here</a:t>
            </a:r>
            <a:r>
              <a:rPr lang="mr-IN" sz="4000" cap="all" dirty="0">
                <a:solidFill>
                  <a:schemeClr val="accent5">
                    <a:lumMod val="40000"/>
                    <a:lumOff val="60000"/>
                  </a:schemeClr>
                </a:solidFill>
                <a:effectLst>
                  <a:innerShdw blurRad="63500" dist="50800" dir="13680000">
                    <a:prstClr val="black">
                      <a:alpha val="50000"/>
                    </a:prstClr>
                  </a:innerShdw>
                </a:effectLst>
              </a:rPr>
              <a:t>…</a:t>
            </a:r>
            <a:r>
              <a:rPr lang="en-US" sz="4000" cap="all" dirty="0">
                <a:solidFill>
                  <a:schemeClr val="accent5">
                    <a:lumMod val="40000"/>
                    <a:lumOff val="60000"/>
                  </a:schemeClr>
                </a:solidFill>
                <a:effectLst>
                  <a:innerShdw blurRad="63500" dist="50800" dir="13680000">
                    <a:prstClr val="black">
                      <a:alpha val="50000"/>
                    </a:prstClr>
                  </a:innerShdw>
                </a:effectLst>
              </a:rPr>
              <a:t> </a:t>
            </a:r>
            <a:r>
              <a:rPr lang="en-US" sz="4000" i="1" cap="all" dirty="0">
                <a:solidFill>
                  <a:schemeClr val="accent5">
                    <a:lumMod val="40000"/>
                    <a:lumOff val="60000"/>
                  </a:schemeClr>
                </a:solidFill>
                <a:effectLst>
                  <a:innerShdw blurRad="63500" dist="50800" dir="13680000">
                    <a:prstClr val="black">
                      <a:alpha val="50000"/>
                    </a:prstClr>
                  </a:innerShdw>
                </a:effectLst>
              </a:rPr>
              <a:t>but it helps!</a:t>
            </a:r>
            <a:endParaRPr lang="en-US" sz="4000" i="1" dirty="0">
              <a:solidFill>
                <a:schemeClr val="accent5">
                  <a:lumMod val="40000"/>
                  <a:lumOff val="60000"/>
                </a:schemeClr>
              </a:solidFill>
              <a:effectLst>
                <a:innerShdw blurRad="63500" dist="50800" dir="13680000">
                  <a:prstClr val="black">
                    <a:alpha val="50000"/>
                  </a:prstClr>
                </a:innerShdw>
              </a:effectLst>
              <a:ea typeface="Segoe UI" pitchFamily="34" charset="0"/>
              <a:cs typeface="Segoe UI" pitchFamily="34" charset="0"/>
            </a:endParaRPr>
          </a:p>
        </p:txBody>
      </p:sp>
      <p:cxnSp>
        <p:nvCxnSpPr>
          <p:cNvPr id="12" name="Straight Connector 11"/>
          <p:cNvCxnSpPr>
            <a:endCxn id="6" idx="2"/>
          </p:cNvCxnSpPr>
          <p:nvPr/>
        </p:nvCxnSpPr>
        <p:spPr>
          <a:xfrm flipV="1">
            <a:off x="1882849" y="605293"/>
            <a:ext cx="3406377" cy="2016934"/>
          </a:xfrm>
          <a:prstGeom prst="line">
            <a:avLst/>
          </a:prstGeom>
          <a:ln>
            <a:solidFill>
              <a:schemeClr val="tx1"/>
            </a:solidFill>
            <a:headEnd type="none"/>
            <a:tailEnd type="none"/>
          </a:ln>
          <a:effectLst>
            <a:outerShdw blurRad="50800" dist="762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7"/>
          </p:cNvCxnSpPr>
          <p:nvPr/>
        </p:nvCxnSpPr>
        <p:spPr>
          <a:xfrm>
            <a:off x="5518768" y="510214"/>
            <a:ext cx="4073251" cy="677749"/>
          </a:xfrm>
          <a:prstGeom prst="line">
            <a:avLst/>
          </a:prstGeom>
          <a:ln>
            <a:solidFill>
              <a:schemeClr val="tx1"/>
            </a:solidFill>
            <a:headEnd type="none"/>
            <a:tailEnd type="none"/>
          </a:ln>
          <a:effectLst>
            <a:outerShdw blurRad="50800" dist="762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bwMode="auto">
          <a:xfrm>
            <a:off x="5289227" y="470831"/>
            <a:ext cx="268925" cy="268925"/>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solidFill>
            <a:headEnd type="none" w="med" len="med"/>
            <a:tailEnd type="none" w="med" len="med"/>
          </a:ln>
          <a:effectLst>
            <a:outerShdw blurRad="50800"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1203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1331" y="3324965"/>
            <a:ext cx="2805005" cy="1528397"/>
          </a:xfrm>
          <a:prstGeom prst="rect">
            <a:avLst/>
          </a:prstGeom>
          <a:noFill/>
        </p:spPr>
        <p:txBody>
          <a:bodyPr wrap="square" lIns="179208" tIns="143366" rIns="179208" bIns="143366" rtlCol="0">
            <a:spAutoFit/>
          </a:bodyPr>
          <a:lstStyle/>
          <a:p>
            <a:pPr algn="ctr" defTabSz="913509">
              <a:lnSpc>
                <a:spcPct val="90000"/>
              </a:lnSpc>
              <a:defRPr/>
            </a:pPr>
            <a:r>
              <a:rPr lang="zh-TW" altLang="en-US" sz="2745" kern="0" dirty="0"/>
              <a:t>怪异之處？
</a:t>
            </a:r>
            <a:r>
              <a:rPr lang="en-US" sz="2000" kern="0" dirty="0"/>
              <a:t>Is it weird? </a:t>
            </a:r>
          </a:p>
          <a:p>
            <a:pPr algn="ctr" defTabSz="913509">
              <a:lnSpc>
                <a:spcPct val="90000"/>
              </a:lnSpc>
              <a:defRPr/>
            </a:pPr>
            <a:r>
              <a:rPr lang="zh-TW" altLang="en-US" sz="2400" kern="0" dirty="0">
                <a:solidFill>
                  <a:srgbClr val="7030A0"/>
                </a:solidFill>
              </a:rPr>
              <a:t>（异常）</a:t>
            </a:r>
            <a:endParaRPr lang="en-US" sz="3600" i="1" kern="0" dirty="0">
              <a:solidFill>
                <a:srgbClr val="7030A0"/>
              </a:solidFill>
            </a:endParaRPr>
          </a:p>
          <a:p>
            <a:pPr algn="ctr" defTabSz="913509">
              <a:lnSpc>
                <a:spcPct val="90000"/>
              </a:lnSpc>
              <a:defRPr/>
            </a:pPr>
            <a:r>
              <a:rPr lang="en-US" sz="1800" i="1" kern="0" dirty="0">
                <a:solidFill>
                  <a:srgbClr val="7030A0"/>
                </a:solidFill>
              </a:rPr>
              <a:t>(Anomaly)</a:t>
            </a:r>
            <a:endParaRPr lang="en-US" sz="2000" i="1" kern="0" dirty="0">
              <a:solidFill>
                <a:srgbClr val="7030A0"/>
              </a:solidFill>
            </a:endParaRPr>
          </a:p>
        </p:txBody>
      </p:sp>
      <p:sp>
        <p:nvSpPr>
          <p:cNvPr id="21" name="TextBox 20"/>
          <p:cNvSpPr txBox="1"/>
          <p:nvPr/>
        </p:nvSpPr>
        <p:spPr>
          <a:xfrm>
            <a:off x="6814601" y="103862"/>
            <a:ext cx="2805005" cy="1528397"/>
          </a:xfrm>
          <a:prstGeom prst="rect">
            <a:avLst/>
          </a:prstGeom>
          <a:noFill/>
        </p:spPr>
        <p:txBody>
          <a:bodyPr wrap="square" lIns="179208" tIns="143366" rIns="179208" bIns="143366" rtlCol="0">
            <a:spAutoFit/>
          </a:bodyPr>
          <a:lstStyle/>
          <a:p>
            <a:pPr algn="ctr" defTabSz="913509">
              <a:lnSpc>
                <a:spcPct val="90000"/>
              </a:lnSpc>
              <a:defRPr/>
            </a:pPr>
            <a:r>
              <a:rPr lang="zh-TW" altLang="en-US" sz="2745" kern="0" dirty="0"/>
              <a:t>接下来呢？ </a:t>
            </a:r>
            <a:endParaRPr lang="en-US" altLang="zh-TW" sz="2745" kern="0" dirty="0"/>
          </a:p>
          <a:p>
            <a:pPr algn="ctr" defTabSz="913509">
              <a:lnSpc>
                <a:spcPct val="90000"/>
              </a:lnSpc>
              <a:defRPr/>
            </a:pPr>
            <a:r>
              <a:rPr lang="en-US" sz="2000" kern="0" dirty="0"/>
              <a:t>What next?</a:t>
            </a:r>
          </a:p>
          <a:p>
            <a:pPr algn="ctr" defTabSz="913509">
              <a:lnSpc>
                <a:spcPct val="90000"/>
              </a:lnSpc>
              <a:defRPr/>
            </a:pPr>
            <a:r>
              <a:rPr lang="zh-TW" altLang="en-US" sz="2400" kern="0" dirty="0">
                <a:solidFill>
                  <a:srgbClr val="7030A0"/>
                </a:solidFill>
              </a:rPr>
              <a:t>（强化学习）</a:t>
            </a:r>
            <a:endParaRPr lang="en-US" sz="3600" kern="0" dirty="0">
              <a:solidFill>
                <a:srgbClr val="7030A0"/>
              </a:solidFill>
            </a:endParaRPr>
          </a:p>
          <a:p>
            <a:pPr algn="ctr" defTabSz="913509">
              <a:lnSpc>
                <a:spcPct val="90000"/>
              </a:lnSpc>
              <a:defRPr/>
            </a:pPr>
            <a:r>
              <a:rPr lang="en-US" sz="1800" kern="0" dirty="0">
                <a:solidFill>
                  <a:srgbClr val="7030A0"/>
                </a:solidFill>
              </a:rPr>
              <a:t>(Reinforcement Learning)</a:t>
            </a:r>
            <a:endParaRPr lang="en-US" sz="2000" kern="0" dirty="0">
              <a:solidFill>
                <a:srgbClr val="7030A0"/>
              </a:solidFill>
            </a:endParaRPr>
          </a:p>
        </p:txBody>
      </p:sp>
      <p:sp>
        <p:nvSpPr>
          <p:cNvPr id="14" name="TextBox 13"/>
          <p:cNvSpPr txBox="1"/>
          <p:nvPr/>
        </p:nvSpPr>
        <p:spPr>
          <a:xfrm>
            <a:off x="4126608" y="101479"/>
            <a:ext cx="2805005" cy="1805396"/>
          </a:xfrm>
          <a:prstGeom prst="rect">
            <a:avLst/>
          </a:prstGeom>
          <a:noFill/>
        </p:spPr>
        <p:txBody>
          <a:bodyPr wrap="square" lIns="179208" tIns="143366" rIns="179208" bIns="143366" rtlCol="0">
            <a:spAutoFit/>
          </a:bodyPr>
          <a:lstStyle/>
          <a:p>
            <a:pPr algn="ctr" defTabSz="913509">
              <a:lnSpc>
                <a:spcPct val="90000"/>
              </a:lnSpc>
              <a:defRPr/>
            </a:pPr>
            <a:r>
              <a:rPr lang="zh-TW" altLang="en-US" sz="2745" kern="0" dirty="0"/>
              <a:t>预测有多少</a:t>
            </a:r>
            <a:endParaRPr lang="en-US" sz="2745" kern="0" dirty="0"/>
          </a:p>
          <a:p>
            <a:pPr algn="ctr" defTabSz="913509">
              <a:lnSpc>
                <a:spcPct val="90000"/>
              </a:lnSpc>
              <a:defRPr/>
            </a:pPr>
            <a:r>
              <a:rPr lang="en-US" sz="2000" kern="0" dirty="0"/>
              <a:t>Predict how much/many</a:t>
            </a:r>
          </a:p>
          <a:p>
            <a:pPr algn="ctr" defTabSz="913509">
              <a:lnSpc>
                <a:spcPct val="90000"/>
              </a:lnSpc>
              <a:defRPr/>
            </a:pPr>
            <a:r>
              <a:rPr lang="zh-TW" altLang="en-US" sz="2400" kern="0" dirty="0">
                <a:solidFill>
                  <a:srgbClr val="7030A0"/>
                </a:solidFill>
              </a:rPr>
              <a:t>（回归）</a:t>
            </a:r>
            <a:endParaRPr lang="en-US" altLang="zh-TW" sz="2400" kern="0" dirty="0">
              <a:solidFill>
                <a:srgbClr val="7030A0"/>
              </a:solidFill>
            </a:endParaRPr>
          </a:p>
          <a:p>
            <a:pPr algn="ctr" defTabSz="913509">
              <a:lnSpc>
                <a:spcPct val="90000"/>
              </a:lnSpc>
              <a:defRPr/>
            </a:pPr>
            <a:r>
              <a:rPr lang="en-US" sz="1800" i="1" kern="0" dirty="0">
                <a:solidFill>
                  <a:srgbClr val="7030A0"/>
                </a:solidFill>
              </a:rPr>
              <a:t>(Regression)</a:t>
            </a:r>
          </a:p>
        </p:txBody>
      </p:sp>
      <p:sp>
        <p:nvSpPr>
          <p:cNvPr id="6" name="TextBox 5"/>
          <p:cNvSpPr txBox="1"/>
          <p:nvPr/>
        </p:nvSpPr>
        <p:spPr>
          <a:xfrm>
            <a:off x="754527" y="725075"/>
            <a:ext cx="2805005" cy="1528397"/>
          </a:xfrm>
          <a:prstGeom prst="rect">
            <a:avLst/>
          </a:prstGeom>
          <a:noFill/>
        </p:spPr>
        <p:txBody>
          <a:bodyPr wrap="square" lIns="179208" tIns="143366" rIns="179208" bIns="143366" rtlCol="0">
            <a:spAutoFit/>
          </a:bodyPr>
          <a:lstStyle/>
          <a:p>
            <a:pPr algn="ctr" defTabSz="913509">
              <a:lnSpc>
                <a:spcPct val="90000"/>
              </a:lnSpc>
              <a:defRPr/>
            </a:pPr>
            <a:r>
              <a:rPr lang="zh-TW" altLang="en-US" sz="2745" kern="0" dirty="0"/>
              <a:t>哪个类别？ </a:t>
            </a:r>
            <a:r>
              <a:rPr lang="en-US" sz="2000" kern="0" dirty="0"/>
              <a:t>Which category?</a:t>
            </a:r>
          </a:p>
          <a:p>
            <a:pPr algn="ctr" defTabSz="913509">
              <a:lnSpc>
                <a:spcPct val="90000"/>
              </a:lnSpc>
              <a:defRPr/>
            </a:pPr>
            <a:r>
              <a:rPr lang="zh-TW" altLang="en-US" sz="2400" kern="0" dirty="0">
                <a:solidFill>
                  <a:srgbClr val="7030A0"/>
                </a:solidFill>
              </a:rPr>
              <a:t>（分类）</a:t>
            </a:r>
            <a:r>
              <a:rPr lang="en-US" sz="1800" i="1" kern="0" dirty="0">
                <a:solidFill>
                  <a:srgbClr val="7030A0"/>
                </a:solidFill>
              </a:rPr>
              <a:t>(Classification)</a:t>
            </a:r>
            <a:endParaRPr lang="en-US" sz="2000" i="1" kern="0" dirty="0">
              <a:solidFill>
                <a:srgbClr val="7030A0"/>
              </a:solidFill>
            </a:endParaRPr>
          </a:p>
        </p:txBody>
      </p:sp>
      <p:sp>
        <p:nvSpPr>
          <p:cNvPr id="17" name="TextBox 16"/>
          <p:cNvSpPr txBox="1"/>
          <p:nvPr/>
        </p:nvSpPr>
        <p:spPr>
          <a:xfrm>
            <a:off x="6931613" y="3579988"/>
            <a:ext cx="2788486" cy="1833096"/>
          </a:xfrm>
          <a:prstGeom prst="rect">
            <a:avLst/>
          </a:prstGeom>
          <a:noFill/>
        </p:spPr>
        <p:txBody>
          <a:bodyPr wrap="square" lIns="179208" tIns="143366" rIns="179208" bIns="143366" rtlCol="0">
            <a:spAutoFit/>
          </a:bodyPr>
          <a:lstStyle/>
          <a:p>
            <a:pPr algn="ctr" defTabSz="913509">
              <a:lnSpc>
                <a:spcPct val="90000"/>
              </a:lnSpc>
              <a:defRPr/>
            </a:pPr>
            <a:r>
              <a:rPr lang="zh-TW" altLang="en-US" sz="2745" kern="0" dirty="0"/>
              <a:t>数据结构
</a:t>
            </a:r>
            <a:r>
              <a:rPr lang="en-US" sz="2000" kern="0" dirty="0"/>
              <a:t>Data structure</a:t>
            </a:r>
          </a:p>
          <a:p>
            <a:pPr algn="ctr" defTabSz="913509">
              <a:lnSpc>
                <a:spcPct val="90000"/>
              </a:lnSpc>
              <a:defRPr/>
            </a:pPr>
            <a:r>
              <a:rPr lang="zh-TW" altLang="en-US" sz="2400" kern="0" dirty="0">
                <a:solidFill>
                  <a:srgbClr val="7030A0"/>
                </a:solidFill>
              </a:rPr>
              <a:t>（聚类，推荐）</a:t>
            </a:r>
            <a:endParaRPr lang="en-US" sz="3200" kern="0" dirty="0">
              <a:solidFill>
                <a:srgbClr val="7030A0"/>
              </a:solidFill>
            </a:endParaRPr>
          </a:p>
          <a:p>
            <a:pPr algn="ctr" defTabSz="913509">
              <a:lnSpc>
                <a:spcPct val="90000"/>
              </a:lnSpc>
              <a:defRPr/>
            </a:pPr>
            <a:r>
              <a:rPr lang="en-US" sz="1800" kern="0" dirty="0">
                <a:solidFill>
                  <a:srgbClr val="7030A0"/>
                </a:solidFill>
              </a:rPr>
              <a:t>(Clustering,</a:t>
            </a:r>
          </a:p>
          <a:p>
            <a:pPr algn="ctr" defTabSz="913509">
              <a:lnSpc>
                <a:spcPct val="90000"/>
              </a:lnSpc>
              <a:defRPr/>
            </a:pPr>
            <a:r>
              <a:rPr lang="en-US" sz="1800" kern="0" dirty="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670" y="4544521"/>
            <a:ext cx="2993029" cy="21927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19" y="2248849"/>
            <a:ext cx="3751219" cy="310150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736" y="3671806"/>
            <a:ext cx="3685466" cy="284240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967" y="1159546"/>
            <a:ext cx="2646285" cy="2178604"/>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9688" y="1027059"/>
            <a:ext cx="3353545" cy="2621695"/>
          </a:xfrm>
          <a:prstGeom prst="rect">
            <a:avLst/>
          </a:prstGeom>
        </p:spPr>
      </p:pic>
      <p:sp>
        <p:nvSpPr>
          <p:cNvPr id="26" name="TextBox 25"/>
          <p:cNvSpPr txBox="1"/>
          <p:nvPr/>
        </p:nvSpPr>
        <p:spPr>
          <a:xfrm>
            <a:off x="281418" y="6312800"/>
            <a:ext cx="4097518" cy="529275"/>
          </a:xfrm>
          <a:prstGeom prst="rect">
            <a:avLst/>
          </a:prstGeom>
          <a:noFill/>
        </p:spPr>
        <p:txBody>
          <a:bodyPr wrap="none" lIns="179285" tIns="143428" rIns="179285" bIns="143428" rtlCol="0">
            <a:spAutoFit/>
          </a:bodyPr>
          <a:lstStyle/>
          <a:p>
            <a:pPr>
              <a:lnSpc>
                <a:spcPct val="90000"/>
              </a:lnSpc>
              <a:spcAft>
                <a:spcPts val="588"/>
              </a:spcAft>
            </a:pPr>
            <a:r>
              <a:rPr lang="en-US" sz="1730" dirty="0">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113387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A699-D2E7-2441-A624-20E71B7A0D76}"/>
              </a:ext>
            </a:extLst>
          </p:cNvPr>
          <p:cNvSpPr>
            <a:spLocks noGrp="1"/>
          </p:cNvSpPr>
          <p:nvPr>
            <p:ph type="title"/>
          </p:nvPr>
        </p:nvSpPr>
        <p:spPr/>
        <p:txBody>
          <a:bodyPr/>
          <a:lstStyle/>
          <a:p>
            <a:r>
              <a:rPr lang="zh-TW" altLang="en-US" dirty="0"/>
              <a:t>让我们从克隆工作坊笔记本开始</a:t>
            </a:r>
            <a:br>
              <a:rPr lang="en-US" altLang="zh-TW" dirty="0"/>
            </a:br>
            <a:r>
              <a:rPr lang="en-US" sz="3600" dirty="0"/>
              <a:t>Let’s begin by cloning our workshop Notebook</a:t>
            </a:r>
          </a:p>
        </p:txBody>
      </p:sp>
      <p:sp>
        <p:nvSpPr>
          <p:cNvPr id="5" name="Rectangle 4">
            <a:extLst>
              <a:ext uri="{FF2B5EF4-FFF2-40B4-BE49-F238E27FC236}">
                <a16:creationId xmlns:a16="http://schemas.microsoft.com/office/drawing/2014/main" id="{6FA86200-AFF5-4853-AF4F-9A5082BA7A23}"/>
              </a:ext>
            </a:extLst>
          </p:cNvPr>
          <p:cNvSpPr/>
          <p:nvPr/>
        </p:nvSpPr>
        <p:spPr>
          <a:xfrm>
            <a:off x="805779" y="2034724"/>
            <a:ext cx="10801004" cy="2985433"/>
          </a:xfrm>
          <a:prstGeom prst="rect">
            <a:avLst/>
          </a:prstGeom>
        </p:spPr>
        <p:txBody>
          <a:bodyPr wrap="square">
            <a:spAutoFit/>
          </a:bodyPr>
          <a:lstStyle/>
          <a:p>
            <a:pPr lvl="0" algn="ctr" defTabSz="932742">
              <a:spcBef>
                <a:spcPts val="588"/>
              </a:spcBef>
              <a:buSzPct val="90000"/>
            </a:pPr>
            <a:r>
              <a:rPr lang="en-US" sz="2800" spc="-29" dirty="0">
                <a:solidFill>
                  <a:srgbClr val="0072C6"/>
                </a:solidFill>
                <a:latin typeface="Segoe UI Semibold"/>
                <a:cs typeface="Segoe UI" panose="020B0502040204020203" pitchFamily="34" charset="0"/>
                <a:hlinkClick r:id="rId3"/>
              </a:rPr>
              <a:t>https://notebooks.azure.com/geektrainer/projects/ml-2</a:t>
            </a:r>
            <a:endParaRPr lang="en-US" sz="2800" spc="-29" dirty="0">
              <a:solidFill>
                <a:srgbClr val="0072C6"/>
              </a:solidFill>
              <a:latin typeface="Segoe UI Semibold"/>
              <a:cs typeface="Segoe UI" panose="020B0502040204020203" pitchFamily="34" charset="0"/>
            </a:endParaRPr>
          </a:p>
          <a:p>
            <a:pPr algn="ctr"/>
            <a:endParaRPr lang="en-US" sz="6000" dirty="0"/>
          </a:p>
          <a:p>
            <a:pPr algn="ctr"/>
            <a:r>
              <a:rPr lang="zh-TW" altLang="en-US" sz="3600" dirty="0"/>
              <a:t>如果您还没有 </a:t>
            </a:r>
            <a:r>
              <a:rPr lang="en-US" sz="3600" dirty="0"/>
              <a:t>Microsoft </a:t>
            </a:r>
            <a:r>
              <a:rPr lang="zh-TW" altLang="en-US" sz="3600" dirty="0"/>
              <a:t>帐户， 请于此处申请 ：</a:t>
            </a:r>
            <a:endParaRPr lang="en-US" sz="3600" dirty="0"/>
          </a:p>
          <a:p>
            <a:pPr algn="ctr"/>
            <a:r>
              <a:rPr lang="en-US" sz="2800" dirty="0"/>
              <a:t>If you don’t already have a Microsoft Account, start here:</a:t>
            </a:r>
          </a:p>
          <a:p>
            <a:pPr algn="ctr"/>
            <a:r>
              <a:rPr lang="en-US" sz="3600" dirty="0">
                <a:hlinkClick r:id="rId4"/>
              </a:rPr>
              <a:t>account.microsoft.com</a:t>
            </a:r>
            <a:r>
              <a:rPr lang="en-US" sz="3600" dirty="0"/>
              <a:t> </a:t>
            </a:r>
          </a:p>
        </p:txBody>
      </p:sp>
    </p:spTree>
    <p:extLst>
      <p:ext uri="{BB962C8B-B14F-4D97-AF65-F5344CB8AC3E}">
        <p14:creationId xmlns:p14="http://schemas.microsoft.com/office/powerpoint/2010/main" val="358804717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F5D7FA-3753-4547-B56F-C7F1FED092D7}"/>
              </a:ext>
            </a:extLst>
          </p:cNvPr>
          <p:cNvSpPr>
            <a:spLocks noGrp="1"/>
          </p:cNvSpPr>
          <p:nvPr>
            <p:ph type="body" sz="quarter" idx="10"/>
          </p:nvPr>
        </p:nvSpPr>
        <p:spPr>
          <a:xfrm>
            <a:off x="586581" y="6448804"/>
            <a:ext cx="11018838" cy="246221"/>
          </a:xfrm>
        </p:spPr>
        <p:txBody>
          <a:bodyPr/>
          <a:lstStyle/>
          <a:p>
            <a:pPr marL="0" indent="0">
              <a:buNone/>
            </a:pPr>
            <a:r>
              <a:rPr lang="en-US" sz="1600">
                <a:hlinkClick r:id="rId3"/>
              </a:rPr>
              <a:t>https://docs.microsoft.com/en-us/learn/modules/analyze-climate-data-with-azure-notebooks/1-create-an-azure-notebook</a:t>
            </a:r>
            <a:endParaRPr lang="en-US" sz="1400"/>
          </a:p>
        </p:txBody>
      </p:sp>
      <p:sp>
        <p:nvSpPr>
          <p:cNvPr id="2" name="Title 1">
            <a:extLst>
              <a:ext uri="{FF2B5EF4-FFF2-40B4-BE49-F238E27FC236}">
                <a16:creationId xmlns:a16="http://schemas.microsoft.com/office/drawing/2014/main" id="{B89DA699-D2E7-2441-A624-20E71B7A0D76}"/>
              </a:ext>
            </a:extLst>
          </p:cNvPr>
          <p:cNvSpPr>
            <a:spLocks noGrp="1"/>
          </p:cNvSpPr>
          <p:nvPr>
            <p:ph type="title"/>
          </p:nvPr>
        </p:nvSpPr>
        <p:spPr/>
        <p:txBody>
          <a:bodyPr/>
          <a:lstStyle/>
          <a:p>
            <a:r>
              <a:rPr lang="zh-TW" altLang="en-US" dirty="0"/>
              <a:t>如何在 </a:t>
            </a:r>
            <a:r>
              <a:rPr lang="en-US" dirty="0"/>
              <a:t>Azure </a:t>
            </a:r>
            <a:r>
              <a:rPr lang="zh-TW" altLang="en-US" dirty="0"/>
              <a:t>笔记本中导航
</a:t>
            </a:r>
            <a:r>
              <a:rPr lang="en-US" sz="3600" dirty="0"/>
              <a:t>How to navigate Azure Notebooks</a:t>
            </a:r>
          </a:p>
        </p:txBody>
      </p:sp>
      <p:pic>
        <p:nvPicPr>
          <p:cNvPr id="2050" name="Picture 2" descr="Running a code cell">
            <a:extLst>
              <a:ext uri="{FF2B5EF4-FFF2-40B4-BE49-F238E27FC236}">
                <a16:creationId xmlns:a16="http://schemas.microsoft.com/office/drawing/2014/main" id="{AD1BF8F8-816D-42FD-A233-829947373F0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64810" y="1684658"/>
            <a:ext cx="9262380"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0201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647380"/>
            <a:ext cx="9144000" cy="886397"/>
          </a:xfrm>
        </p:spPr>
        <p:txBody>
          <a:bodyPr/>
          <a:lstStyle/>
          <a:p>
            <a:r>
              <a:rPr lang="en-US" dirty="0"/>
              <a:t>K-means </a:t>
            </a:r>
            <a:r>
              <a:rPr lang="zh-TW" altLang="en-US" dirty="0"/>
              <a:t>聚类（</a:t>
            </a:r>
            <a:r>
              <a:rPr lang="en-US" dirty="0"/>
              <a:t> K</a:t>
            </a:r>
            <a:r>
              <a:rPr lang="zh-TW" altLang="en-US" dirty="0"/>
              <a:t>均值聚类 ）</a:t>
            </a:r>
            <a:br>
              <a:rPr lang="en-US" altLang="zh-TW" dirty="0"/>
            </a:br>
            <a:r>
              <a:rPr lang="en-US" sz="2800" dirty="0"/>
              <a:t>K-means clustering</a:t>
            </a:r>
          </a:p>
        </p:txBody>
      </p:sp>
    </p:spTree>
    <p:extLst>
      <p:ext uri="{BB962C8B-B14F-4D97-AF65-F5344CB8AC3E}">
        <p14:creationId xmlns:p14="http://schemas.microsoft.com/office/powerpoint/2010/main" val="3759071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2050"/>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08E9B1-B13B-4D51-BCEC-437151DE042D}"/>
              </a:ext>
            </a:extLst>
          </p:cNvPr>
          <p:cNvSpPr>
            <a:spLocks noGrp="1"/>
          </p:cNvSpPr>
          <p:nvPr>
            <p:ph type="title"/>
          </p:nvPr>
        </p:nvSpPr>
        <p:spPr>
          <a:xfrm>
            <a:off x="269240" y="1186356"/>
            <a:ext cx="9859116" cy="1158793"/>
          </a:xfrm>
          <a:prstGeom prst="rect">
            <a:avLst/>
          </a:prstGeom>
          <a:noFill/>
        </p:spPr>
        <p:txBody>
          <a:bodyPr wrap="square" anchor="t">
            <a:normAutofit/>
          </a:bodyPr>
          <a:lstStyle/>
          <a:p>
            <a:r>
              <a:rPr lang="zh-TW" altLang="en-US" dirty="0"/>
              <a:t>问题</a:t>
            </a:r>
            <a:r>
              <a:rPr lang="en-US" altLang="zh-TW" dirty="0"/>
              <a:t> </a:t>
            </a:r>
            <a:r>
              <a:rPr lang="en-US" sz="6000" dirty="0"/>
              <a:t>The question</a:t>
            </a:r>
          </a:p>
        </p:txBody>
      </p:sp>
      <p:sp>
        <p:nvSpPr>
          <p:cNvPr id="5" name="Text Placeholder 4">
            <a:extLst>
              <a:ext uri="{FF2B5EF4-FFF2-40B4-BE49-F238E27FC236}">
                <a16:creationId xmlns:a16="http://schemas.microsoft.com/office/drawing/2014/main" id="{F601F081-469E-40F7-80D5-4FC0A7169DA8}"/>
              </a:ext>
            </a:extLst>
          </p:cNvPr>
          <p:cNvSpPr>
            <a:spLocks noGrp="1"/>
          </p:cNvSpPr>
          <p:nvPr>
            <p:ph type="body" sz="quarter" idx="12"/>
          </p:nvPr>
        </p:nvSpPr>
        <p:spPr>
          <a:xfrm>
            <a:off x="269240" y="3877276"/>
            <a:ext cx="9860674" cy="1158793"/>
          </a:xfrm>
          <a:prstGeom prst="rect">
            <a:avLst/>
          </a:prstGeom>
          <a:noFill/>
        </p:spPr>
        <p:txBody>
          <a:bodyPr wrap="square">
            <a:normAutofit lnSpcReduction="10000"/>
          </a:bodyPr>
          <a:lstStyle/>
          <a:p>
            <a:pPr>
              <a:spcAft>
                <a:spcPts val="600"/>
              </a:spcAft>
            </a:pPr>
            <a:r>
              <a:rPr lang="zh-TW" altLang="en-US" dirty="0"/>
              <a:t>哪些食物的营养成分相似？</a:t>
            </a:r>
            <a:endParaRPr lang="en-US" dirty="0"/>
          </a:p>
          <a:p>
            <a:pPr>
              <a:spcAft>
                <a:spcPts val="600"/>
              </a:spcAft>
            </a:pPr>
            <a:r>
              <a:rPr lang="en-US" sz="2600" dirty="0"/>
              <a:t>What foods have similar amounts of nutrients?</a:t>
            </a:r>
          </a:p>
        </p:txBody>
      </p:sp>
    </p:spTree>
    <p:extLst>
      <p:ext uri="{BB962C8B-B14F-4D97-AF65-F5344CB8AC3E}">
        <p14:creationId xmlns:p14="http://schemas.microsoft.com/office/powerpoint/2010/main" val="16927464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C4BD-C1B1-4E41-9243-5DDB1A9D4B06}"/>
              </a:ext>
            </a:extLst>
          </p:cNvPr>
          <p:cNvSpPr>
            <a:spLocks noGrp="1"/>
          </p:cNvSpPr>
          <p:nvPr>
            <p:ph type="title"/>
          </p:nvPr>
        </p:nvSpPr>
        <p:spPr>
          <a:xfrm>
            <a:off x="5737119" y="358621"/>
            <a:ext cx="6095689" cy="1524138"/>
          </a:xfrm>
          <a:prstGeom prst="rect">
            <a:avLst/>
          </a:prstGeom>
        </p:spPr>
        <p:txBody>
          <a:bodyPr wrap="square" anchor="t">
            <a:normAutofit fontScale="90000"/>
          </a:bodyPr>
          <a:lstStyle/>
          <a:p>
            <a:r>
              <a:rPr lang="zh-TW" altLang="en-US" sz="6000" dirty="0"/>
              <a:t>问题型态 </a:t>
            </a:r>
            <a:br>
              <a:rPr lang="en-US" altLang="zh-TW" sz="6000" dirty="0"/>
            </a:br>
            <a:r>
              <a:rPr lang="en-US" sz="4000" dirty="0"/>
              <a:t>The question type</a:t>
            </a:r>
          </a:p>
        </p:txBody>
      </p:sp>
      <p:pic>
        <p:nvPicPr>
          <p:cNvPr id="5" name="Picture 4">
            <a:extLst>
              <a:ext uri="{FF2B5EF4-FFF2-40B4-BE49-F238E27FC236}">
                <a16:creationId xmlns:a16="http://schemas.microsoft.com/office/drawing/2014/main" id="{10687153-6F38-4508-8227-AFDAC26CC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2471"/>
            <a:ext cx="6095689" cy="4693680"/>
          </a:xfrm>
          <a:prstGeom prst="rect">
            <a:avLst/>
          </a:prstGeom>
          <a:noFill/>
        </p:spPr>
      </p:pic>
      <p:sp>
        <p:nvSpPr>
          <p:cNvPr id="4" name="TextBox 3">
            <a:extLst>
              <a:ext uri="{FF2B5EF4-FFF2-40B4-BE49-F238E27FC236}">
                <a16:creationId xmlns:a16="http://schemas.microsoft.com/office/drawing/2014/main" id="{E7B63FB2-36D7-496B-8D3A-F2310B37ACDC}"/>
              </a:ext>
            </a:extLst>
          </p:cNvPr>
          <p:cNvSpPr txBox="1"/>
          <p:nvPr/>
        </p:nvSpPr>
        <p:spPr>
          <a:xfrm>
            <a:off x="6454259" y="2062070"/>
            <a:ext cx="5378549" cy="1850186"/>
          </a:xfrm>
          <a:prstGeom prst="rect">
            <a:avLst/>
          </a:prstGeom>
        </p:spPr>
        <p:txBody>
          <a:bodyPr wrap="square" lIns="179208" tIns="143366" rIns="179208" bIns="143366" rtlCol="0">
            <a:normAutofit/>
          </a:bodyPr>
          <a:lstStyle/>
          <a:p>
            <a:pPr defTabSz="913509">
              <a:spcAft>
                <a:spcPts val="600"/>
              </a:spcAft>
              <a:defRPr/>
            </a:pPr>
            <a:r>
              <a:rPr lang="zh-TW" altLang="en-US" sz="4400" kern="0" dirty="0">
                <a:gradFill>
                  <a:gsLst>
                    <a:gs pos="1250">
                      <a:schemeClr val="tx1"/>
                    </a:gs>
                    <a:gs pos="100000">
                      <a:schemeClr val="tx1"/>
                    </a:gs>
                  </a:gsLst>
                  <a:lin ang="5400000" scaled="0"/>
                </a:gradFill>
              </a:rPr>
              <a:t>聚 类</a:t>
            </a:r>
            <a:endParaRPr lang="en-US" altLang="zh-TW" sz="4400" kern="0" dirty="0">
              <a:gradFill>
                <a:gsLst>
                  <a:gs pos="1250">
                    <a:schemeClr val="tx1"/>
                  </a:gs>
                  <a:gs pos="100000">
                    <a:schemeClr val="tx1"/>
                  </a:gs>
                </a:gsLst>
                <a:lin ang="5400000" scaled="0"/>
              </a:gradFill>
            </a:endParaRPr>
          </a:p>
          <a:p>
            <a:pPr defTabSz="913509">
              <a:spcAft>
                <a:spcPts val="600"/>
              </a:spcAft>
              <a:defRPr/>
            </a:pPr>
            <a:r>
              <a:rPr lang="en-US" sz="3200" kern="0" dirty="0">
                <a:gradFill>
                  <a:gsLst>
                    <a:gs pos="1250">
                      <a:schemeClr val="tx1"/>
                    </a:gs>
                    <a:gs pos="100000">
                      <a:schemeClr val="tx1"/>
                    </a:gs>
                  </a:gsLst>
                  <a:lin ang="5400000" scaled="0"/>
                </a:gradFill>
              </a:rPr>
              <a:t>Clustering</a:t>
            </a:r>
          </a:p>
        </p:txBody>
      </p:sp>
    </p:spTree>
    <p:extLst>
      <p:ext uri="{BB962C8B-B14F-4D97-AF65-F5344CB8AC3E}">
        <p14:creationId xmlns:p14="http://schemas.microsoft.com/office/powerpoint/2010/main" val="1706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4807" y="3772568"/>
            <a:ext cx="7171399" cy="1375761"/>
          </a:xfrm>
        </p:spPr>
        <p:txBody>
          <a:bodyPr/>
          <a:lstStyle/>
          <a:p>
            <a:r>
              <a:rPr lang="en-US" sz="5400" dirty="0"/>
              <a:t>K-means </a:t>
            </a:r>
            <a:r>
              <a:rPr lang="zh-TW" altLang="en-US" sz="5400" dirty="0"/>
              <a:t>聚类</a:t>
            </a:r>
            <a:br>
              <a:rPr lang="en-US" altLang="zh-TW" sz="5400" dirty="0"/>
            </a:br>
            <a:r>
              <a:rPr lang="en-US" sz="3200" dirty="0"/>
              <a:t>K-means clustering</a:t>
            </a:r>
          </a:p>
        </p:txBody>
      </p:sp>
      <p:sp>
        <p:nvSpPr>
          <p:cNvPr id="3" name="Title 3">
            <a:extLst>
              <a:ext uri="{FF2B5EF4-FFF2-40B4-BE49-F238E27FC236}">
                <a16:creationId xmlns:a16="http://schemas.microsoft.com/office/drawing/2014/main" id="{F92F5393-EFF1-4AF1-971D-29A08EEE826E}"/>
              </a:ext>
            </a:extLst>
          </p:cNvPr>
          <p:cNvSpPr txBox="1">
            <a:spLocks/>
          </p:cNvSpPr>
          <p:nvPr/>
        </p:nvSpPr>
        <p:spPr>
          <a:xfrm>
            <a:off x="269240" y="1186356"/>
            <a:ext cx="9859116" cy="1158793"/>
          </a:xfrm>
          <a:prstGeom prst="rect">
            <a:avLst/>
          </a:prstGeom>
          <a:noFill/>
        </p:spPr>
        <p:txBody>
          <a:bodyPr vert="horz" wrap="square" lIns="91440" tIns="91440" rIns="91440" bIns="91440" rtlCol="0" anchor="t" anchorCtr="0">
            <a:normAutofit lnSpcReduction="10000"/>
          </a:bodyPr>
          <a:lstStyle>
            <a:lvl1pPr algn="l" defTabSz="914367" rtl="0" eaLnBrk="1" latinLnBrk="0" hangingPunct="1">
              <a:lnSpc>
                <a:spcPct val="90000"/>
              </a:lnSpc>
              <a:spcBef>
                <a:spcPct val="0"/>
              </a:spcBef>
              <a:buNone/>
              <a:defRPr lang="en-US" sz="7058" b="0" kern="1200" cap="none" spc="-7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zh-TW" altLang="en-US" sz="7200" dirty="0"/>
              <a:t>算法</a:t>
            </a:r>
            <a:r>
              <a:rPr lang="en-US" altLang="zh-TW" sz="7200" dirty="0"/>
              <a:t> </a:t>
            </a:r>
            <a:r>
              <a:rPr lang="en-US" sz="5400" dirty="0"/>
              <a:t>The algorithm</a:t>
            </a:r>
          </a:p>
        </p:txBody>
      </p:sp>
    </p:spTree>
    <p:extLst>
      <p:ext uri="{BB962C8B-B14F-4D97-AF65-F5344CB8AC3E}">
        <p14:creationId xmlns:p14="http://schemas.microsoft.com/office/powerpoint/2010/main" val="40194125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-means </a:t>
            </a:r>
            <a:r>
              <a:rPr lang="zh-TW" altLang="en-US" dirty="0"/>
              <a:t>理论</a:t>
            </a:r>
            <a:r>
              <a:rPr lang="en-US" altLang="zh-TW" dirty="0"/>
              <a:t> </a:t>
            </a:r>
            <a:r>
              <a:rPr lang="en-US" sz="3600" i="1" dirty="0"/>
              <a:t>K</a:t>
            </a:r>
            <a:r>
              <a:rPr lang="en-US" sz="3600" dirty="0"/>
              <a:t>-means theory</a:t>
            </a:r>
            <a:endParaRPr lang="en-US" sz="3600" i="1" dirty="0"/>
          </a:p>
        </p:txBody>
      </p:sp>
      <p:sp>
        <p:nvSpPr>
          <p:cNvPr id="3" name="Content Placeholder 2"/>
          <p:cNvSpPr>
            <a:spLocks noGrp="1"/>
          </p:cNvSpPr>
          <p:nvPr>
            <p:ph type="body" sz="quarter" idx="10"/>
          </p:nvPr>
        </p:nvSpPr>
        <p:spPr/>
        <p:txBody>
          <a:bodyPr>
            <a:normAutofit/>
          </a:bodyPr>
          <a:lstStyle/>
          <a:p>
            <a:r>
              <a:rPr lang="zh-TW" altLang="en-US" dirty="0"/>
              <a:t>无监督式 </a:t>
            </a:r>
            <a:r>
              <a:rPr lang="en-US" dirty="0"/>
              <a:t>ML </a:t>
            </a:r>
            <a:r>
              <a:rPr lang="zh-TW" altLang="en-US" dirty="0"/>
              <a:t>分类</a:t>
            </a:r>
            <a:r>
              <a:rPr lang="en-US" altLang="zh-TW" dirty="0"/>
              <a:t>   </a:t>
            </a:r>
            <a:endParaRPr lang="en-US" dirty="0"/>
          </a:p>
          <a:p>
            <a:pPr lvl="1"/>
            <a:r>
              <a:rPr lang="zh-TW" altLang="en-US" dirty="0"/>
              <a:t>无需正确分类的示例
用戶要做的就是提供聚类数去拟合</a:t>
            </a:r>
            <a:endParaRPr lang="en-US" dirty="0"/>
          </a:p>
          <a:p>
            <a:r>
              <a:rPr lang="zh-TW" altLang="en-US" dirty="0"/>
              <a:t>算法用迭代的方式拟合这些</a:t>
            </a:r>
            <a:r>
              <a:rPr lang="zh-CN" altLang="en-US" dirty="0"/>
              <a:t>簇</a:t>
            </a:r>
            <a:r>
              <a:rPr lang="zh-TW" altLang="en-US" dirty="0"/>
              <a:t>，直到达到最佳拟合</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8384" y="3019647"/>
            <a:ext cx="3674424" cy="3584804"/>
          </a:xfrm>
          <a:prstGeom prst="rect">
            <a:avLst/>
          </a:prstGeom>
        </p:spPr>
      </p:pic>
      <p:sp>
        <p:nvSpPr>
          <p:cNvPr id="5" name="Content Placeholder 2">
            <a:extLst>
              <a:ext uri="{FF2B5EF4-FFF2-40B4-BE49-F238E27FC236}">
                <a16:creationId xmlns:a16="http://schemas.microsoft.com/office/drawing/2014/main" id="{3915970B-1603-CD47-946C-D033AFCF3FA0}"/>
              </a:ext>
            </a:extLst>
          </p:cNvPr>
          <p:cNvSpPr txBox="1">
            <a:spLocks/>
          </p:cNvSpPr>
          <p:nvPr/>
        </p:nvSpPr>
        <p:spPr>
          <a:xfrm>
            <a:off x="358571" y="3509426"/>
            <a:ext cx="7799814" cy="2003747"/>
          </a:xfrm>
          <a:prstGeom prst="rect">
            <a:avLst/>
          </a:prstGeom>
        </p:spPr>
        <p:txBody>
          <a:bodyPr vert="horz" wrap="square" lIns="91440" tIns="91440" rIns="91440" bIns="91440" rtlCol="0">
            <a:normAutofit/>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rgbClr val="0072C6"/>
                </a:solidFill>
                <a:latin typeface="+mj-lt"/>
                <a:ea typeface="+mn-ea"/>
                <a:cs typeface="+mn-cs"/>
              </a:defRPr>
            </a:lvl1pPr>
            <a:lvl2pPr marL="0" marR="0" indent="0" algn="l" defTabSz="914367" rtl="0" eaLnBrk="1" fontAlgn="auto" latinLnBrk="0" hangingPunct="1">
              <a:lnSpc>
                <a:spcPct val="90000"/>
              </a:lnSpc>
              <a:spcBef>
                <a:spcPts val="588"/>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00" dirty="0"/>
              <a:t>Unsupervised ML classification</a:t>
            </a:r>
          </a:p>
          <a:p>
            <a:pPr lvl="1"/>
            <a:r>
              <a:rPr lang="en-US" dirty="0"/>
              <a:t>Needs no examples of correct classifications</a:t>
            </a:r>
          </a:p>
          <a:p>
            <a:pPr lvl="1"/>
            <a:r>
              <a:rPr lang="en-US" dirty="0"/>
              <a:t>All user does is supply number of clusters (or groups) to fit</a:t>
            </a:r>
          </a:p>
          <a:p>
            <a:r>
              <a:rPr lang="en-US" sz="2400" dirty="0"/>
              <a:t>Algorithm iteratively fits those clusters until it arrives at best fit</a:t>
            </a:r>
          </a:p>
          <a:p>
            <a:endParaRPr lang="en-US" dirty="0"/>
          </a:p>
          <a:p>
            <a:endParaRPr lang="en-US" dirty="0"/>
          </a:p>
        </p:txBody>
      </p:sp>
    </p:spTree>
    <p:extLst>
      <p:ext uri="{BB962C8B-B14F-4D97-AF65-F5344CB8AC3E}">
        <p14:creationId xmlns:p14="http://schemas.microsoft.com/office/powerpoint/2010/main" val="378470376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2"/>
          </p:nvPr>
        </p:nvSpPr>
        <p:spPr/>
        <p:txBody>
          <a:bodyPr/>
          <a:lstStyle/>
          <a:p>
            <a:r>
              <a:rPr lang="en-US" dirty="0"/>
              <a:t>CEO</a:t>
            </a:r>
            <a:br>
              <a:rPr lang="en-US" dirty="0"/>
            </a:br>
            <a:r>
              <a:rPr lang="zh-CN" altLang="en-US" dirty="0"/>
              <a:t>木刻思股份有限公司</a:t>
            </a:r>
            <a:endParaRPr lang="en-US" dirty="0"/>
          </a:p>
          <a:p>
            <a:endParaRPr lang="en-US" dirty="0"/>
          </a:p>
          <a:p>
            <a:endParaRPr lang="en-US" dirty="0"/>
          </a:p>
        </p:txBody>
      </p:sp>
      <p:sp>
        <p:nvSpPr>
          <p:cNvPr id="4" name="Title 3"/>
          <p:cNvSpPr>
            <a:spLocks noGrp="1"/>
          </p:cNvSpPr>
          <p:nvPr>
            <p:ph type="title"/>
          </p:nvPr>
        </p:nvSpPr>
        <p:spPr/>
        <p:txBody>
          <a:bodyPr/>
          <a:lstStyle/>
          <a:p>
            <a:r>
              <a:rPr lang="zh-CN" altLang="en-US" dirty="0"/>
              <a:t>張家齊</a:t>
            </a:r>
            <a:r>
              <a:rPr lang="zh-TW" altLang="en-US" dirty="0"/>
              <a:t> </a:t>
            </a:r>
            <a:r>
              <a:rPr lang="en-US" altLang="zh-TW" dirty="0"/>
              <a:t>Chia-Chi Chang</a:t>
            </a:r>
            <a:endParaRPr lang="en-US" dirty="0"/>
          </a:p>
        </p:txBody>
      </p:sp>
    </p:spTree>
    <p:extLst>
      <p:ext uri="{BB962C8B-B14F-4D97-AF65-F5344CB8AC3E}">
        <p14:creationId xmlns:p14="http://schemas.microsoft.com/office/powerpoint/2010/main" val="2446839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解读</a:t>
            </a:r>
            <a:r>
              <a:rPr lang="en-US" dirty="0"/>
              <a:t> </a:t>
            </a:r>
            <a:r>
              <a:rPr lang="en-US" i="1" dirty="0"/>
              <a:t>k</a:t>
            </a:r>
            <a:r>
              <a:rPr lang="en-US" dirty="0"/>
              <a:t>-means </a:t>
            </a:r>
            <a:r>
              <a:rPr lang="zh-TW" altLang="en-US" dirty="0"/>
              <a:t>聚类</a:t>
            </a:r>
            <a:br>
              <a:rPr lang="en-US" altLang="zh-TW" dirty="0"/>
            </a:br>
            <a:r>
              <a:rPr lang="en-US" sz="3200" dirty="0"/>
              <a:t>Interpreting </a:t>
            </a:r>
            <a:r>
              <a:rPr lang="en-US" sz="3200" i="1" dirty="0"/>
              <a:t>k</a:t>
            </a:r>
            <a:r>
              <a:rPr lang="en-US" sz="3200" dirty="0"/>
              <a:t>-means clusters</a:t>
            </a:r>
          </a:p>
        </p:txBody>
      </p:sp>
      <p:sp>
        <p:nvSpPr>
          <p:cNvPr id="6" name="Content Placeholder 2"/>
          <p:cNvSpPr>
            <a:spLocks noGrp="1"/>
          </p:cNvSpPr>
          <p:nvPr>
            <p:ph type="body" sz="quarter" idx="10"/>
          </p:nvPr>
        </p:nvSpPr>
        <p:spPr>
          <a:xfrm>
            <a:off x="358570" y="1656272"/>
            <a:ext cx="11474238" cy="1692303"/>
          </a:xfrm>
        </p:spPr>
        <p:txBody>
          <a:bodyPr>
            <a:normAutofit fontScale="92500" lnSpcReduction="10000"/>
          </a:bodyPr>
          <a:lstStyle/>
          <a:p>
            <a:r>
              <a:rPr lang="zh-CN" altLang="en-US" dirty="0"/>
              <a:t>数据点间的相似度是在特征空间中的最短距离
簇代表一群相似的对象</a:t>
            </a:r>
            <a:endParaRPr lang="en-US" dirty="0"/>
          </a:p>
          <a:p>
            <a:r>
              <a:rPr lang="en-US" sz="2600" dirty="0"/>
              <a:t>Data points similar to each other are the shortest distance apart in features space</a:t>
            </a:r>
          </a:p>
          <a:p>
            <a:r>
              <a:rPr lang="en-US" sz="2600" dirty="0"/>
              <a:t>Clusters represent groupings of similar items</a:t>
            </a:r>
          </a:p>
          <a:p>
            <a:endParaRPr lang="en-US" dirty="0"/>
          </a:p>
          <a:p>
            <a:pPr marL="0" indent="0">
              <a:buNone/>
            </a:pP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75054" y="3211201"/>
            <a:ext cx="6318095" cy="3430666"/>
          </a:xfrm>
          <a:prstGeom prst="rect">
            <a:avLst/>
          </a:prstGeom>
        </p:spPr>
      </p:pic>
    </p:spTree>
    <p:extLst>
      <p:ext uri="{BB962C8B-B14F-4D97-AF65-F5344CB8AC3E}">
        <p14:creationId xmlns:p14="http://schemas.microsoft.com/office/powerpoint/2010/main" val="21602991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可视化</a:t>
            </a:r>
            <a:r>
              <a:rPr lang="en-US" dirty="0"/>
              <a:t> </a:t>
            </a:r>
            <a:r>
              <a:rPr lang="en-US" i="1" dirty="0"/>
              <a:t>k</a:t>
            </a:r>
            <a:r>
              <a:rPr lang="en-US" dirty="0"/>
              <a:t>-means </a:t>
            </a:r>
            <a:r>
              <a:rPr lang="zh-TW" altLang="en-US" dirty="0"/>
              <a:t>聚类</a:t>
            </a:r>
            <a:br>
              <a:rPr lang="en-US" altLang="zh-TW" dirty="0"/>
            </a:br>
            <a:r>
              <a:rPr lang="en-US" sz="3200" dirty="0"/>
              <a:t>Visualizing </a:t>
            </a:r>
            <a:r>
              <a:rPr lang="en-US" sz="3200" i="1" dirty="0"/>
              <a:t>k</a:t>
            </a:r>
            <a:r>
              <a:rPr lang="en-US" sz="3200" dirty="0"/>
              <a:t>-means clusters</a:t>
            </a:r>
            <a:endParaRPr lang="en-US" sz="3200" i="1" dirty="0"/>
          </a:p>
        </p:txBody>
      </p:sp>
      <p:sp>
        <p:nvSpPr>
          <p:cNvPr id="3" name="Content Placeholder 2"/>
          <p:cNvSpPr>
            <a:spLocks noGrp="1"/>
          </p:cNvSpPr>
          <p:nvPr>
            <p:ph type="body" sz="quarter" idx="10"/>
          </p:nvPr>
        </p:nvSpPr>
        <p:spPr>
          <a:xfrm>
            <a:off x="358570" y="1690776"/>
            <a:ext cx="5737430" cy="3407003"/>
          </a:xfrm>
        </p:spPr>
        <p:txBody>
          <a:bodyPr>
            <a:normAutofit/>
          </a:bodyPr>
          <a:lstStyle/>
          <a:p>
            <a:r>
              <a:rPr lang="zh-CN" altLang="en-US" dirty="0"/>
              <a:t>簇之间的边界在较低维度将难以区别。
降维投影会使一些簇彼此混淆。</a:t>
            </a:r>
            <a:endParaRPr lang="en-US" dirty="0"/>
          </a:p>
          <a:p>
            <a:r>
              <a:rPr lang="en-US" sz="2400" dirty="0"/>
              <a:t>Boundaries between clusters are not distinct at lower dimensions.</a:t>
            </a:r>
          </a:p>
          <a:p>
            <a:r>
              <a:rPr lang="en-US" sz="2400" dirty="0"/>
              <a:t>Some groups appear smeared through each other because of projection downward.</a:t>
            </a: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1997" y="2286000"/>
            <a:ext cx="4572000" cy="4572000"/>
          </a:xfrm>
          <a:prstGeom prst="rect">
            <a:avLst/>
          </a:prstGeom>
        </p:spPr>
      </p:pic>
    </p:spTree>
    <p:extLst>
      <p:ext uri="{BB962C8B-B14F-4D97-AF65-F5344CB8AC3E}">
        <p14:creationId xmlns:p14="http://schemas.microsoft.com/office/powerpoint/2010/main" val="327397153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解读</a:t>
            </a:r>
            <a:r>
              <a:rPr lang="en-US" dirty="0"/>
              <a:t> </a:t>
            </a:r>
            <a:r>
              <a:rPr lang="en-US" i="1" dirty="0"/>
              <a:t>k</a:t>
            </a:r>
            <a:r>
              <a:rPr lang="en-US" dirty="0"/>
              <a:t>-means</a:t>
            </a:r>
            <a:r>
              <a:rPr lang="zh-TW" altLang="en-US" dirty="0"/>
              <a:t>簇</a:t>
            </a:r>
            <a:br>
              <a:rPr lang="en-US" altLang="zh-TW" dirty="0"/>
            </a:br>
            <a:r>
              <a:rPr lang="en-US" sz="3200" dirty="0"/>
              <a:t>Interpreting </a:t>
            </a:r>
            <a:r>
              <a:rPr lang="en-US" sz="3200" i="1" dirty="0"/>
              <a:t>k</a:t>
            </a:r>
            <a:r>
              <a:rPr lang="en-US" sz="3200" dirty="0"/>
              <a:t>-means clusters</a:t>
            </a:r>
          </a:p>
        </p:txBody>
      </p:sp>
      <p:sp>
        <p:nvSpPr>
          <p:cNvPr id="6" name="Content Placeholder 2"/>
          <p:cNvSpPr>
            <a:spLocks noGrp="1"/>
          </p:cNvSpPr>
          <p:nvPr>
            <p:ph type="body" sz="quarter" idx="10"/>
          </p:nvPr>
        </p:nvSpPr>
        <p:spPr>
          <a:xfrm>
            <a:off x="358570" y="1566417"/>
            <a:ext cx="9974150" cy="3804009"/>
          </a:xfrm>
        </p:spPr>
        <p:txBody>
          <a:bodyPr>
            <a:normAutofit/>
          </a:bodyPr>
          <a:lstStyle/>
          <a:p>
            <a:r>
              <a:rPr lang="en-US" altLang="zh-TW" dirty="0"/>
              <a:t>Elbow graph</a:t>
            </a:r>
            <a:r>
              <a:rPr lang="zh-TW" altLang="en-US" dirty="0"/>
              <a:t>和主成份分析中的陡坡图相似。
找寻簇中变异性开始不再明显下降的点。 </a:t>
            </a:r>
            <a:endParaRPr lang="en-US" altLang="zh-TW" dirty="0"/>
          </a:p>
          <a:p>
            <a:r>
              <a:rPr lang="en-US" dirty="0"/>
              <a:t>Elbow graph similar to scree plot in PCA</a:t>
            </a:r>
          </a:p>
          <a:p>
            <a:r>
              <a:rPr lang="en-US" dirty="0"/>
              <a:t>Looks for point at which variability in clusters begins to diminish</a:t>
            </a:r>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421" y="2695370"/>
            <a:ext cx="6316387" cy="3804009"/>
          </a:xfrm>
          <a:prstGeom prst="rect">
            <a:avLst/>
          </a:prstGeom>
        </p:spPr>
      </p:pic>
    </p:spTree>
    <p:extLst>
      <p:ext uri="{BB962C8B-B14F-4D97-AF65-F5344CB8AC3E}">
        <p14:creationId xmlns:p14="http://schemas.microsoft.com/office/powerpoint/2010/main" val="213036780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563202"/>
            <a:ext cx="9144000" cy="886397"/>
          </a:xfrm>
        </p:spPr>
        <p:txBody>
          <a:bodyPr/>
          <a:lstStyle/>
          <a:p>
            <a:r>
              <a:rPr lang="zh-TW" altLang="en-US" dirty="0"/>
              <a:t>朴素贝叶斯</a:t>
            </a:r>
            <a:br>
              <a:rPr lang="en-US" altLang="zh-TW" dirty="0"/>
            </a:br>
            <a:r>
              <a:rPr lang="en-US" sz="2800" dirty="0"/>
              <a:t>Naïve Bayes</a:t>
            </a:r>
          </a:p>
        </p:txBody>
      </p:sp>
    </p:spTree>
    <p:extLst>
      <p:ext uri="{BB962C8B-B14F-4D97-AF65-F5344CB8AC3E}">
        <p14:creationId xmlns:p14="http://schemas.microsoft.com/office/powerpoint/2010/main" val="3710402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08E9B1-B13B-4D51-BCEC-437151DE042D}"/>
              </a:ext>
            </a:extLst>
          </p:cNvPr>
          <p:cNvSpPr>
            <a:spLocks noGrp="1"/>
          </p:cNvSpPr>
          <p:nvPr>
            <p:ph type="title"/>
          </p:nvPr>
        </p:nvSpPr>
        <p:spPr>
          <a:xfrm>
            <a:off x="269240" y="1186356"/>
            <a:ext cx="9859116" cy="1158793"/>
          </a:xfrm>
          <a:prstGeom prst="rect">
            <a:avLst/>
          </a:prstGeom>
          <a:noFill/>
        </p:spPr>
        <p:txBody>
          <a:bodyPr wrap="square" anchor="t">
            <a:normAutofit/>
          </a:bodyPr>
          <a:lstStyle/>
          <a:p>
            <a:r>
              <a:rPr lang="zh-TW" altLang="en-US" dirty="0"/>
              <a:t>问题 </a:t>
            </a:r>
            <a:r>
              <a:rPr lang="en-US" sz="6000" dirty="0"/>
              <a:t>The question</a:t>
            </a:r>
          </a:p>
        </p:txBody>
      </p:sp>
      <p:sp>
        <p:nvSpPr>
          <p:cNvPr id="5" name="Text Placeholder 4">
            <a:extLst>
              <a:ext uri="{FF2B5EF4-FFF2-40B4-BE49-F238E27FC236}">
                <a16:creationId xmlns:a16="http://schemas.microsoft.com/office/drawing/2014/main" id="{F601F081-469E-40F7-80D5-4FC0A7169DA8}"/>
              </a:ext>
            </a:extLst>
          </p:cNvPr>
          <p:cNvSpPr>
            <a:spLocks noGrp="1"/>
          </p:cNvSpPr>
          <p:nvPr>
            <p:ph type="body" sz="quarter" idx="12"/>
          </p:nvPr>
        </p:nvSpPr>
        <p:spPr>
          <a:xfrm>
            <a:off x="269240" y="3877276"/>
            <a:ext cx="9860674" cy="1794368"/>
          </a:xfrm>
          <a:prstGeom prst="rect">
            <a:avLst/>
          </a:prstGeom>
          <a:noFill/>
        </p:spPr>
        <p:txBody>
          <a:bodyPr wrap="square">
            <a:normAutofit/>
          </a:bodyPr>
          <a:lstStyle/>
          <a:p>
            <a:pPr>
              <a:spcAft>
                <a:spcPts val="600"/>
              </a:spcAft>
            </a:pPr>
            <a:r>
              <a:rPr lang="zh-TW" altLang="en-US" sz="3600" dirty="0"/>
              <a:t>此邮件是垃圾邮件吗？</a:t>
            </a:r>
            <a:endParaRPr lang="en-US" sz="3600" dirty="0"/>
          </a:p>
          <a:p>
            <a:pPr>
              <a:spcAft>
                <a:spcPts val="600"/>
              </a:spcAft>
            </a:pPr>
            <a:r>
              <a:rPr lang="en-US" sz="2800" dirty="0"/>
              <a:t>Is this message spam?</a:t>
            </a:r>
          </a:p>
        </p:txBody>
      </p:sp>
    </p:spTree>
    <p:extLst>
      <p:ext uri="{BB962C8B-B14F-4D97-AF65-F5344CB8AC3E}">
        <p14:creationId xmlns:p14="http://schemas.microsoft.com/office/powerpoint/2010/main" val="2598612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C4BD-C1B1-4E41-9243-5DDB1A9D4B06}"/>
              </a:ext>
            </a:extLst>
          </p:cNvPr>
          <p:cNvSpPr>
            <a:spLocks noGrp="1"/>
          </p:cNvSpPr>
          <p:nvPr>
            <p:ph type="title"/>
          </p:nvPr>
        </p:nvSpPr>
        <p:spPr>
          <a:xfrm>
            <a:off x="5737119" y="358621"/>
            <a:ext cx="6095689" cy="1524138"/>
          </a:xfrm>
          <a:prstGeom prst="rect">
            <a:avLst/>
          </a:prstGeom>
        </p:spPr>
        <p:txBody>
          <a:bodyPr wrap="square" anchor="t">
            <a:normAutofit fontScale="90000"/>
          </a:bodyPr>
          <a:lstStyle/>
          <a:p>
            <a:r>
              <a:rPr lang="zh-TW" altLang="en-US" sz="6000" dirty="0"/>
              <a:t>问题型态 
</a:t>
            </a:r>
            <a:r>
              <a:rPr lang="en-US" sz="4000" dirty="0"/>
              <a:t>The question type</a:t>
            </a:r>
            <a:endParaRPr lang="en-US" sz="4400" dirty="0"/>
          </a:p>
        </p:txBody>
      </p:sp>
      <p:sp>
        <p:nvSpPr>
          <p:cNvPr id="4" name="TextBox 3">
            <a:extLst>
              <a:ext uri="{FF2B5EF4-FFF2-40B4-BE49-F238E27FC236}">
                <a16:creationId xmlns:a16="http://schemas.microsoft.com/office/drawing/2014/main" id="{E7B63FB2-36D7-496B-8D3A-F2310B37ACDC}"/>
              </a:ext>
            </a:extLst>
          </p:cNvPr>
          <p:cNvSpPr txBox="1"/>
          <p:nvPr/>
        </p:nvSpPr>
        <p:spPr>
          <a:xfrm>
            <a:off x="6454259" y="2062070"/>
            <a:ext cx="5378549" cy="1850186"/>
          </a:xfrm>
          <a:prstGeom prst="rect">
            <a:avLst/>
          </a:prstGeom>
        </p:spPr>
        <p:txBody>
          <a:bodyPr wrap="square" lIns="179208" tIns="143366" rIns="179208" bIns="143366" rtlCol="0">
            <a:normAutofit/>
          </a:bodyPr>
          <a:lstStyle/>
          <a:p>
            <a:pPr defTabSz="913509">
              <a:spcAft>
                <a:spcPts val="600"/>
              </a:spcAft>
              <a:defRPr/>
            </a:pPr>
            <a:r>
              <a:rPr lang="zh-TW" altLang="en-US" sz="4400" kern="0" dirty="0">
                <a:gradFill>
                  <a:gsLst>
                    <a:gs pos="1250">
                      <a:schemeClr val="tx1"/>
                    </a:gs>
                    <a:gs pos="100000">
                      <a:schemeClr val="tx1"/>
                    </a:gs>
                  </a:gsLst>
                  <a:lin ang="5400000" scaled="0"/>
                </a:gradFill>
              </a:rPr>
              <a:t>分类</a:t>
            </a:r>
            <a:endParaRPr lang="en-US" altLang="zh-TW" sz="4400" kern="0" dirty="0">
              <a:gradFill>
                <a:gsLst>
                  <a:gs pos="1250">
                    <a:schemeClr val="tx1"/>
                  </a:gs>
                  <a:gs pos="100000">
                    <a:schemeClr val="tx1"/>
                  </a:gs>
                </a:gsLst>
                <a:lin ang="5400000" scaled="0"/>
              </a:gradFill>
            </a:endParaRPr>
          </a:p>
          <a:p>
            <a:pPr defTabSz="913509">
              <a:spcAft>
                <a:spcPts val="600"/>
              </a:spcAft>
              <a:defRPr/>
            </a:pPr>
            <a:r>
              <a:rPr lang="en-US" sz="3200" kern="0" dirty="0">
                <a:gradFill>
                  <a:gsLst>
                    <a:gs pos="1250">
                      <a:schemeClr val="tx1"/>
                    </a:gs>
                    <a:gs pos="100000">
                      <a:schemeClr val="tx1"/>
                    </a:gs>
                  </a:gsLst>
                  <a:lin ang="5400000" scaled="0"/>
                </a:gradFill>
              </a:rPr>
              <a:t>Classification</a:t>
            </a:r>
          </a:p>
        </p:txBody>
      </p:sp>
      <p:pic>
        <p:nvPicPr>
          <p:cNvPr id="6" name="Picture 5">
            <a:extLst>
              <a:ext uri="{FF2B5EF4-FFF2-40B4-BE49-F238E27FC236}">
                <a16:creationId xmlns:a16="http://schemas.microsoft.com/office/drawing/2014/main" id="{300C9524-25B9-4CAA-BF8F-6606B06F9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19" y="1472339"/>
            <a:ext cx="4690395" cy="3878014"/>
          </a:xfrm>
          <a:prstGeom prst="rect">
            <a:avLst/>
          </a:prstGeom>
        </p:spPr>
      </p:pic>
    </p:spTree>
    <p:extLst>
      <p:ext uri="{BB962C8B-B14F-4D97-AF65-F5344CB8AC3E}">
        <p14:creationId xmlns:p14="http://schemas.microsoft.com/office/powerpoint/2010/main" val="92629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4807" y="3772568"/>
            <a:ext cx="7171399" cy="1375761"/>
          </a:xfrm>
        </p:spPr>
        <p:txBody>
          <a:bodyPr/>
          <a:lstStyle/>
          <a:p>
            <a:r>
              <a:rPr lang="en-US" sz="5400" dirty="0"/>
              <a:t>K-means</a:t>
            </a:r>
            <a:r>
              <a:rPr lang="zh-TW" altLang="en-US" sz="5400" dirty="0"/>
              <a:t>聚类</a:t>
            </a:r>
            <a:br>
              <a:rPr lang="en-US" altLang="zh-TW" sz="5400" dirty="0"/>
            </a:br>
            <a:r>
              <a:rPr lang="en-US" sz="3200" dirty="0"/>
              <a:t>K-means clustering</a:t>
            </a:r>
            <a:endParaRPr lang="en-US" sz="4000" dirty="0"/>
          </a:p>
        </p:txBody>
      </p:sp>
      <p:sp>
        <p:nvSpPr>
          <p:cNvPr id="3" name="Title 3">
            <a:extLst>
              <a:ext uri="{FF2B5EF4-FFF2-40B4-BE49-F238E27FC236}">
                <a16:creationId xmlns:a16="http://schemas.microsoft.com/office/drawing/2014/main" id="{F92F5393-EFF1-4AF1-971D-29A08EEE826E}"/>
              </a:ext>
            </a:extLst>
          </p:cNvPr>
          <p:cNvSpPr txBox="1">
            <a:spLocks/>
          </p:cNvSpPr>
          <p:nvPr/>
        </p:nvSpPr>
        <p:spPr>
          <a:xfrm>
            <a:off x="269240" y="1186356"/>
            <a:ext cx="9859116" cy="1158793"/>
          </a:xfrm>
          <a:prstGeom prst="rect">
            <a:avLst/>
          </a:prstGeom>
          <a:noFill/>
        </p:spPr>
        <p:txBody>
          <a:bodyPr vert="horz" wrap="square" lIns="91440" tIns="91440" rIns="91440" bIns="91440" rtlCol="0" anchor="t" anchorCtr="0">
            <a:normAutofit/>
          </a:bodyPr>
          <a:lstStyle>
            <a:lvl1pPr algn="l" defTabSz="914367" rtl="0" eaLnBrk="1" latinLnBrk="0" hangingPunct="1">
              <a:lnSpc>
                <a:spcPct val="90000"/>
              </a:lnSpc>
              <a:spcBef>
                <a:spcPct val="0"/>
              </a:spcBef>
              <a:buNone/>
              <a:defRPr lang="en-US" sz="7058" b="0" kern="1200" cap="none" spc="-7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zh-TW" altLang="en-US" dirty="0"/>
              <a:t>算法  </a:t>
            </a:r>
            <a:r>
              <a:rPr lang="en-US" sz="5400" dirty="0"/>
              <a:t>The algorithm</a:t>
            </a:r>
          </a:p>
        </p:txBody>
      </p:sp>
    </p:spTree>
    <p:extLst>
      <p:ext uri="{BB962C8B-B14F-4D97-AF65-F5344CB8AC3E}">
        <p14:creationId xmlns:p14="http://schemas.microsoft.com/office/powerpoint/2010/main" val="85696810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条件概率与贝叶斯定律</a:t>
            </a:r>
            <a:br>
              <a:rPr lang="en-US" altLang="zh-TW" dirty="0"/>
            </a:br>
            <a:r>
              <a:rPr lang="en-US" sz="3200" dirty="0"/>
              <a:t>Conditional probability and Bayes’ law</a:t>
            </a:r>
          </a:p>
        </p:txBody>
      </p:sp>
      <mc:AlternateContent xmlns:mc="http://schemas.openxmlformats.org/markup-compatibility/2006">
        <mc:Choice xmlns:a14="http://schemas.microsoft.com/office/drawing/2010/main" Requires="a14">
          <p:sp>
            <p:nvSpPr>
              <p:cNvPr id="3" name="Content Placeholder 2"/>
              <p:cNvSpPr>
                <a:spLocks noGrp="1"/>
              </p:cNvSpPr>
              <p:nvPr>
                <p:ph type="body" sz="quarter" idx="10"/>
              </p:nvPr>
            </p:nvSpPr>
            <p:spPr>
              <a:xfrm>
                <a:off x="358570" y="3780548"/>
                <a:ext cx="5539310" cy="2003747"/>
              </a:xfrm>
            </p:spPr>
            <p:txBody>
              <a:bodyPr>
                <a:normAutofit fontScale="77500" lnSpcReduction="20000"/>
              </a:bodyPr>
              <a:lstStyle/>
              <a:p>
                <a:pPr>
                  <a:spcBef>
                    <a:spcPts val="1200"/>
                  </a:spcBef>
                </a:pPr>
                <a:r>
                  <a:rPr lang="en-US" dirty="0"/>
                  <a:t>Probability of one event contingent upon another</a:t>
                </a:r>
              </a:p>
              <a:p>
                <a:pPr>
                  <a:spcBef>
                    <a:spcPts val="1200"/>
                  </a:spcBef>
                </a:pPr>
                <a:r>
                  <a:rPr lang="en-US" dirty="0"/>
                  <a:t>But we often don’t know the joint probability of events: </a:t>
                </a:r>
                <a14:m>
                  <m:oMath xmlns:m="http://schemas.openxmlformats.org/officeDocument/2006/math">
                    <m:r>
                      <a:rPr lang="en-US" i="1">
                        <a:latin typeface="Cambria Math" panose="02040503050406030204" pitchFamily="18" charset="0"/>
                      </a:rPr>
                      <m:t>𝑃</m:t>
                    </m:r>
                    <m:r>
                      <a:rPr lang="en-US" i="1">
                        <a:latin typeface="Cambria Math" panose="02040503050406030204" pitchFamily="18" charset="0"/>
                      </a:rPr>
                      <m:t>(</m:t>
                    </m:r>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𝐵</m:t>
                    </m:r>
                    <m:r>
                      <a:rPr lang="en-US" i="1">
                        <a:latin typeface="Cambria Math" panose="02040503050406030204" pitchFamily="18" charset="0"/>
                      </a:rPr>
                      <m:t>)</m:t>
                    </m:r>
                  </m:oMath>
                </a14:m>
                <a:r>
                  <a:rPr lang="en-US" dirty="0"/>
                  <a:t> </a:t>
                </a:r>
              </a:p>
              <a:p>
                <a:pPr>
                  <a:spcBef>
                    <a:spcPts val="1200"/>
                  </a:spcBef>
                </a:pPr>
                <a:r>
                  <a:rPr lang="en-US" dirty="0"/>
                  <a:t>Bayes’ law enables us to compute conditional probability just from knowing prior probabilities</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type="body" sz="quarter" idx="10"/>
              </p:nvPr>
            </p:nvSpPr>
            <p:spPr>
              <a:xfrm>
                <a:off x="358570" y="3780548"/>
                <a:ext cx="5539310" cy="2003747"/>
              </a:xfrm>
              <a:blipFill>
                <a:blip r:embed="rId3"/>
                <a:stretch>
                  <a:fillRect l="-1144" t="-3797"/>
                </a:stretch>
              </a:blipFill>
            </p:spPr>
            <p:txBody>
              <a:bodyPr/>
              <a:lstStyle/>
              <a:p>
                <a:r>
                  <a:rPr lang="en-TW">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6784049" y="3285829"/>
                <a:ext cx="3657600" cy="98943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num>
                        <m:den>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den>
                      </m:f>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6784049" y="3285829"/>
                <a:ext cx="3657600" cy="98943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6784049" y="5461498"/>
                <a:ext cx="4040660" cy="98943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rPr>
                            <m:t>)</m:t>
                          </m:r>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rPr>
                            <m:t>)</m:t>
                          </m:r>
                        </m:num>
                        <m:den>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den>
                      </m:f>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6784049" y="5461498"/>
                <a:ext cx="4040660" cy="989438"/>
              </a:xfrm>
              <a:prstGeom prst="rect">
                <a:avLst/>
              </a:prstGeom>
              <a:blipFill>
                <a:blip r:embed="rId5"/>
                <a:stretch>
                  <a:fillRect/>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E5E72C3C-2CFC-1E41-84E2-656F301C04DD}"/>
              </a:ext>
            </a:extLst>
          </p:cNvPr>
          <p:cNvSpPr txBox="1">
            <a:spLocks/>
          </p:cNvSpPr>
          <p:nvPr/>
        </p:nvSpPr>
        <p:spPr>
          <a:xfrm>
            <a:off x="358570" y="1763347"/>
            <a:ext cx="11474238" cy="2003747"/>
          </a:xfrm>
          <a:prstGeom prst="rect">
            <a:avLst/>
          </a:prstGeom>
        </p:spPr>
        <p:txBody>
          <a:bodyPr vert="horz" wrap="square" lIns="91440" tIns="91440" rIns="91440" bIns="91440" rtlCol="0">
            <a:normAutofit/>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rgbClr val="0072C6"/>
                </a:solidFill>
                <a:latin typeface="+mj-lt"/>
                <a:ea typeface="+mn-ea"/>
                <a:cs typeface="+mn-cs"/>
              </a:defRPr>
            </a:lvl1pPr>
            <a:lvl2pPr marL="0" marR="0" indent="0" algn="l" defTabSz="914367" rtl="0" eaLnBrk="1" fontAlgn="auto" latinLnBrk="0" hangingPunct="1">
              <a:lnSpc>
                <a:spcPct val="90000"/>
              </a:lnSpc>
              <a:spcBef>
                <a:spcPts val="588"/>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spcBef>
                <a:spcPts val="1200"/>
              </a:spcBef>
            </a:pPr>
            <a:r>
              <a:rPr lang="zh-TW" altLang="en-US" dirty="0"/>
              <a:t>一个事件的概率取决于另一个事件</a:t>
            </a:r>
          </a:p>
          <a:p>
            <a:pPr>
              <a:spcBef>
                <a:spcPts val="1200"/>
              </a:spcBef>
            </a:pPr>
            <a:r>
              <a:rPr lang="zh-TW" altLang="en-US" dirty="0"/>
              <a:t>但是我们常常不知道事件的联合概率：</a:t>
            </a:r>
            <a:r>
              <a:rPr lang="en-US" altLang="zh-TW" dirty="0"/>
              <a:t>P</a:t>
            </a:r>
            <a:r>
              <a:rPr lang="zh-TW" altLang="en-US" dirty="0"/>
              <a:t>（</a:t>
            </a:r>
            <a:r>
              <a:rPr lang="en-US" altLang="zh-TW" dirty="0"/>
              <a:t>A∩B</a:t>
            </a:r>
            <a:r>
              <a:rPr lang="zh-TW" altLang="en-US" dirty="0"/>
              <a:t>）
贝叶斯定律使我们能够仅根据先验概率来计算条件概率</a:t>
            </a:r>
            <a:endParaRPr lang="en-US" dirty="0"/>
          </a:p>
        </p:txBody>
      </p:sp>
    </p:spTree>
    <p:extLst>
      <p:ext uri="{BB962C8B-B14F-4D97-AF65-F5344CB8AC3E}">
        <p14:creationId xmlns:p14="http://schemas.microsoft.com/office/powerpoint/2010/main" val="363025268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基于贝叶斯定律的垃圾邮件过滤机制</a:t>
            </a:r>
            <a:br>
              <a:rPr lang="en-US" dirty="0"/>
            </a:br>
            <a:r>
              <a:rPr lang="en-US" sz="3200" dirty="0"/>
              <a:t>Bayes’ law for spam filtering</a:t>
            </a:r>
            <a:endParaRPr lang="en-US" sz="3200" i="1" dirty="0"/>
          </a:p>
        </p:txBody>
      </p:sp>
      <mc:AlternateContent xmlns:mc="http://schemas.openxmlformats.org/markup-compatibility/2006">
        <mc:Choice xmlns:a14="http://schemas.microsoft.com/office/drawing/2010/main" Requires="a14">
          <p:sp>
            <p:nvSpPr>
              <p:cNvPr id="3" name="Content Placeholder 2"/>
              <p:cNvSpPr>
                <a:spLocks noGrp="1"/>
              </p:cNvSpPr>
              <p:nvPr>
                <p:ph type="body" sz="quarter" idx="10"/>
              </p:nvPr>
            </p:nvSpPr>
            <p:spPr>
              <a:xfrm>
                <a:off x="4804152" y="4186607"/>
                <a:ext cx="6743357" cy="2312772"/>
              </a:xfrm>
            </p:spPr>
            <p:txBody>
              <a:bodyPr>
                <a:normAutofit/>
              </a:bodyPr>
              <a:lstStyle/>
              <a:p>
                <a:pPr lvl="1"/>
                <a:r>
                  <a:rPr lang="en-US" sz="1600" dirty="0"/>
                  <a:t>Probability that a given message is spam: </a:t>
                </a:r>
                <a14:m>
                  <m:oMath xmlns:m="http://schemas.openxmlformats.org/officeDocument/2006/math">
                    <m:r>
                      <a:rPr lang="en-US" sz="1600" i="1">
                        <a:latin typeface="Cambria Math" panose="02040503050406030204" pitchFamily="18" charset="0"/>
                      </a:rPr>
                      <m:t>𝑃</m:t>
                    </m:r>
                    <m:r>
                      <a:rPr lang="en-US" sz="1600" i="1">
                        <a:latin typeface="Cambria Math" panose="02040503050406030204" pitchFamily="18" charset="0"/>
                      </a:rPr>
                      <m:t>(</m:t>
                    </m:r>
                    <m:r>
                      <m:rPr>
                        <m:sty m:val="p"/>
                      </m:rPr>
                      <a:rPr lang="en-US" sz="1600">
                        <a:latin typeface="Cambria Math" panose="02040503050406030204" pitchFamily="18" charset="0"/>
                      </a:rPr>
                      <m:t>S</m:t>
                    </m:r>
                    <m:r>
                      <a:rPr lang="en-US" sz="1600" i="1">
                        <a:latin typeface="Cambria Math" panose="02040503050406030204" pitchFamily="18" charset="0"/>
                      </a:rPr>
                      <m:t>)=0.5</m:t>
                    </m:r>
                  </m:oMath>
                </a14:m>
                <a:endParaRPr lang="en-US" sz="1600" dirty="0"/>
              </a:p>
              <a:p>
                <a:pPr lvl="1"/>
                <a:r>
                  <a:rPr lang="en-US" sz="1600" dirty="0"/>
                  <a:t>Probability that “debt” appears in a given message: </a:t>
                </a:r>
                <a14:m>
                  <m:oMath xmlns:m="http://schemas.openxmlformats.org/officeDocument/2006/math">
                    <m:r>
                      <a:rPr lang="en-US" sz="1600" i="1">
                        <a:latin typeface="Cambria Math" panose="02040503050406030204" pitchFamily="18" charset="0"/>
                      </a:rPr>
                      <m:t>𝑃</m:t>
                    </m:r>
                    <m:r>
                      <a:rPr lang="en-US" sz="1600" i="1">
                        <a:latin typeface="Cambria Math" panose="02040503050406030204" pitchFamily="18" charset="0"/>
                      </a:rPr>
                      <m:t>(</m:t>
                    </m:r>
                    <m:r>
                      <m:rPr>
                        <m:sty m:val="p"/>
                      </m:rPr>
                      <a:rPr lang="en-US" sz="1600">
                        <a:latin typeface="Cambria Math" panose="02040503050406030204" pitchFamily="18" charset="0"/>
                      </a:rPr>
                      <m:t>debt</m:t>
                    </m:r>
                    <m:r>
                      <a:rPr lang="en-US" sz="1600" i="1">
                        <a:latin typeface="Cambria Math" panose="02040503050406030204" pitchFamily="18" charset="0"/>
                      </a:rPr>
                      <m:t>)=0.157</m:t>
                    </m:r>
                  </m:oMath>
                </a14:m>
                <a:endParaRPr lang="en-US" sz="1600" dirty="0"/>
              </a:p>
              <a:p>
                <a:pPr lvl="1"/>
                <a:r>
                  <a:rPr lang="en-US" sz="1600" dirty="0"/>
                  <a:t>Probability that “debt” appears in a spam message: </a:t>
                </a:r>
                <a14:m>
                  <m:oMath xmlns:m="http://schemas.openxmlformats.org/officeDocument/2006/math">
                    <m:r>
                      <a:rPr lang="en-US" sz="1600" i="1">
                        <a:latin typeface="Cambria Math" panose="02040503050406030204" pitchFamily="18" charset="0"/>
                      </a:rPr>
                      <m:t>𝑃</m:t>
                    </m:r>
                    <m:d>
                      <m:dPr>
                        <m:sepChr m:val="∣"/>
                        <m:ctrlPr>
                          <a:rPr lang="en-US" sz="1600" i="1">
                            <a:latin typeface="Cambria Math" panose="02040503050406030204" pitchFamily="18" charset="0"/>
                          </a:rPr>
                        </m:ctrlPr>
                      </m:dPr>
                      <m:e>
                        <m:r>
                          <m:rPr>
                            <m:sty m:val="p"/>
                          </m:rPr>
                          <a:rPr lang="en-US" sz="1600">
                            <a:latin typeface="Cambria Math" panose="02040503050406030204" pitchFamily="18" charset="0"/>
                          </a:rPr>
                          <m:t>debt</m:t>
                        </m:r>
                      </m:e>
                      <m:e>
                        <m:r>
                          <m:rPr>
                            <m:sty m:val="p"/>
                          </m:rPr>
                          <a:rPr lang="en-US" sz="1600">
                            <a:latin typeface="Cambria Math" panose="02040503050406030204" pitchFamily="18" charset="0"/>
                          </a:rPr>
                          <m:t>S</m:t>
                        </m:r>
                      </m:e>
                    </m:d>
                    <m:r>
                      <a:rPr lang="en-US" sz="1600" i="1">
                        <a:latin typeface="Cambria Math" panose="02040503050406030204" pitchFamily="18" charset="0"/>
                      </a:rPr>
                      <m:t>=0.309</m:t>
                    </m:r>
                  </m:oMath>
                </a14:m>
                <a:endParaRPr lang="en-US" sz="1600" dirty="0"/>
              </a:p>
              <a:p>
                <a:pPr lvl="1"/>
                <a:endParaRPr lang="en-US" sz="1600" dirty="0"/>
              </a:p>
              <a:p>
                <a:pPr lvl="1"/>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𝑃</m:t>
                      </m:r>
                      <m:d>
                        <m:dPr>
                          <m:sepChr m:val="∣"/>
                          <m:ctrlPr>
                            <a:rPr lang="en-US" sz="1600" i="1">
                              <a:latin typeface="Cambria Math" panose="02040503050406030204" pitchFamily="18" charset="0"/>
                            </a:rPr>
                          </m:ctrlPr>
                        </m:dPr>
                        <m:e>
                          <m:r>
                            <m:rPr>
                              <m:sty m:val="p"/>
                            </m:rPr>
                            <a:rPr lang="en-US" sz="1600">
                              <a:latin typeface="Cambria Math" panose="02040503050406030204" pitchFamily="18" charset="0"/>
                            </a:rPr>
                            <m:t>S</m:t>
                          </m:r>
                        </m:e>
                        <m:e>
                          <m:r>
                            <m:rPr>
                              <m:sty m:val="p"/>
                            </m:rPr>
                            <a:rPr lang="en-US" sz="1600">
                              <a:latin typeface="Cambria Math" panose="02040503050406030204" pitchFamily="18" charset="0"/>
                            </a:rPr>
                            <m:t>debt</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𝑃</m:t>
                          </m:r>
                          <m:d>
                            <m:dPr>
                              <m:sepChr m:val="∣"/>
                              <m:ctrlPr>
                                <a:rPr lang="en-US" sz="1600" i="1">
                                  <a:latin typeface="Cambria Math" panose="02040503050406030204" pitchFamily="18" charset="0"/>
                                </a:rPr>
                              </m:ctrlPr>
                            </m:dPr>
                            <m:e>
                              <m:r>
                                <m:rPr>
                                  <m:sty m:val="p"/>
                                </m:rPr>
                                <a:rPr lang="en-US" sz="1600">
                                  <a:latin typeface="Cambria Math" panose="02040503050406030204" pitchFamily="18" charset="0"/>
                                </a:rPr>
                                <m:t>debt</m:t>
                              </m:r>
                            </m:e>
                            <m:e>
                              <m:r>
                                <m:rPr>
                                  <m:sty m:val="p"/>
                                </m:rPr>
                                <a:rPr lang="en-US" sz="1600">
                                  <a:latin typeface="Cambria Math" panose="02040503050406030204" pitchFamily="18" charset="0"/>
                                </a:rPr>
                                <m:t>S</m:t>
                              </m:r>
                            </m:e>
                          </m:d>
                          <m:r>
                            <a:rPr lang="en-US" sz="1600" i="1">
                              <a:latin typeface="Cambria Math" panose="02040503050406030204" pitchFamily="18" charset="0"/>
                            </a:rPr>
                            <m:t>𝑃</m:t>
                          </m:r>
                          <m:d>
                            <m:dPr>
                              <m:ctrlPr>
                                <a:rPr lang="en-US" sz="1600" i="1">
                                  <a:latin typeface="Cambria Math" panose="02040503050406030204" pitchFamily="18" charset="0"/>
                                </a:rPr>
                              </m:ctrlPr>
                            </m:dPr>
                            <m:e>
                              <m:r>
                                <m:rPr>
                                  <m:sty m:val="p"/>
                                </m:rPr>
                                <a:rPr lang="en-US" sz="1600">
                                  <a:latin typeface="Cambria Math" panose="02040503050406030204" pitchFamily="18" charset="0"/>
                                </a:rPr>
                                <m:t>S</m:t>
                              </m:r>
                            </m:e>
                          </m:d>
                        </m:num>
                        <m:den>
                          <m:r>
                            <a:rPr lang="en-US" sz="1600" i="1">
                              <a:latin typeface="Cambria Math" panose="02040503050406030204" pitchFamily="18" charset="0"/>
                            </a:rPr>
                            <m:t>𝑃</m:t>
                          </m:r>
                          <m:d>
                            <m:dPr>
                              <m:ctrlPr>
                                <a:rPr lang="en-US" sz="1600" i="1">
                                  <a:latin typeface="Cambria Math" panose="02040503050406030204" pitchFamily="18" charset="0"/>
                                </a:rPr>
                              </m:ctrlPr>
                            </m:dPr>
                            <m:e>
                              <m:r>
                                <m:rPr>
                                  <m:sty m:val="p"/>
                                </m:rPr>
                                <a:rPr lang="en-US" sz="1600">
                                  <a:latin typeface="Cambria Math" panose="02040503050406030204" pitchFamily="18" charset="0"/>
                                </a:rPr>
                                <m:t>debt</m:t>
                              </m:r>
                            </m:e>
                          </m:d>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(0.309)(0.85)</m:t>
                          </m:r>
                        </m:num>
                        <m:den>
                          <m:r>
                            <a:rPr lang="en-US" sz="1600" i="1">
                              <a:latin typeface="Cambria Math" panose="02040503050406030204" pitchFamily="18" charset="0"/>
                            </a:rPr>
                            <m:t>0.157</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0.1545</m:t>
                          </m:r>
                        </m:num>
                        <m:den>
                          <m:r>
                            <a:rPr lang="en-US" sz="1600" i="1">
                              <a:latin typeface="Cambria Math" panose="02040503050406030204" pitchFamily="18" charset="0"/>
                            </a:rPr>
                            <m:t>0.157</m:t>
                          </m:r>
                        </m:den>
                      </m:f>
                      <m:r>
                        <a:rPr lang="en-US" sz="1600" i="1">
                          <a:latin typeface="Cambria Math" panose="02040503050406030204" pitchFamily="18" charset="0"/>
                        </a:rPr>
                        <m:t>=0.984</m:t>
                      </m:r>
                    </m:oMath>
                  </m:oMathPara>
                </a14:m>
                <a:endParaRPr lang="en-US" sz="1600" dirty="0"/>
              </a:p>
            </p:txBody>
          </p:sp>
        </mc:Choice>
        <mc:Fallback>
          <p:sp>
            <p:nvSpPr>
              <p:cNvPr id="3" name="Content Placeholder 2"/>
              <p:cNvSpPr>
                <a:spLocks noGrp="1" noRot="1" noChangeAspect="1" noMove="1" noResize="1" noEditPoints="1" noAdjustHandles="1" noChangeArrowheads="1" noChangeShapeType="1" noTextEdit="1"/>
              </p:cNvSpPr>
              <p:nvPr>
                <p:ph type="body" sz="quarter" idx="10"/>
              </p:nvPr>
            </p:nvSpPr>
            <p:spPr>
              <a:xfrm>
                <a:off x="4804152" y="4186607"/>
                <a:ext cx="6743357" cy="2312772"/>
              </a:xfrm>
              <a:blipFill>
                <a:blip r:embed="rId3"/>
                <a:stretch>
                  <a:fillRect/>
                </a:stretch>
              </a:blipFill>
            </p:spPr>
            <p:txBody>
              <a:bodyPr/>
              <a:lstStyle/>
              <a:p>
                <a:r>
                  <a:rPr lang="en-TW">
                    <a:noFill/>
                  </a:rPr>
                  <a:t> </a:t>
                </a:r>
              </a:p>
            </p:txBody>
          </p:sp>
        </mc:Fallback>
      </mc:AlternateContent>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570" y="1514940"/>
            <a:ext cx="3657600" cy="5450006"/>
          </a:xfrm>
          <a:prstGeom prst="rect">
            <a:avLst/>
          </a:prstGeom>
        </p:spPr>
      </p:pic>
      <mc:AlternateContent xmlns:mc="http://schemas.openxmlformats.org/markup-compatibility/2006">
        <mc:Choice xmlns:a14="http://schemas.microsoft.com/office/drawing/2010/main" Requires="a14">
          <p:sp>
            <p:nvSpPr>
              <p:cNvPr id="7" name="Content Placeholder 2">
                <a:extLst>
                  <a:ext uri="{FF2B5EF4-FFF2-40B4-BE49-F238E27FC236}">
                    <a16:creationId xmlns:a16="http://schemas.microsoft.com/office/drawing/2014/main" id="{80BF2411-1B80-3147-B407-B9A34228AED2}"/>
                  </a:ext>
                </a:extLst>
              </p:cNvPr>
              <p:cNvSpPr txBox="1">
                <a:spLocks/>
              </p:cNvSpPr>
              <p:nvPr/>
            </p:nvSpPr>
            <p:spPr>
              <a:xfrm>
                <a:off x="4804153" y="1927171"/>
                <a:ext cx="6743357" cy="2312772"/>
              </a:xfrm>
              <a:prstGeom prst="rect">
                <a:avLst/>
              </a:prstGeom>
            </p:spPr>
            <p:txBody>
              <a:bodyPr vert="horz" wrap="square" lIns="91440" tIns="91440" rIns="91440" bIns="91440" rtlCol="0">
                <a:normAutofit/>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rgbClr val="0072C6"/>
                    </a:solidFill>
                    <a:latin typeface="+mj-lt"/>
                    <a:ea typeface="+mn-ea"/>
                    <a:cs typeface="+mn-cs"/>
                  </a:defRPr>
                </a:lvl1pPr>
                <a:lvl2pPr marL="0" marR="0" indent="0" algn="l" defTabSz="914367" rtl="0" eaLnBrk="1" fontAlgn="auto" latinLnBrk="0" hangingPunct="1">
                  <a:lnSpc>
                    <a:spcPct val="90000"/>
                  </a:lnSpc>
                  <a:spcBef>
                    <a:spcPts val="588"/>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1"/>
                <a:r>
                  <a:rPr lang="zh-TW" altLang="en-US" sz="1600" dirty="0"/>
                  <a:t>一段信息是垃圾邮件的概率： </a:t>
                </a:r>
                <a:r>
                  <a:rPr lang="en-US" sz="1600" dirty="0"/>
                  <a:t>P（S）=0.5
</a:t>
                </a:r>
                <a:r>
                  <a:rPr lang="zh-TW" altLang="en-US" sz="1600" dirty="0"/>
                  <a:t>一段信息出现</a:t>
                </a:r>
                <a:r>
                  <a:rPr lang="en-US" altLang="zh-TW" sz="1600" dirty="0"/>
                  <a:t>"</a:t>
                </a:r>
                <a:r>
                  <a:rPr lang="zh-TW" altLang="en-US" sz="1600" dirty="0"/>
                  <a:t>债务</a:t>
                </a:r>
                <a:r>
                  <a:rPr lang="en-US" altLang="zh-TW" sz="1600" dirty="0"/>
                  <a:t>"</a:t>
                </a:r>
                <a:r>
                  <a:rPr lang="zh-TW" altLang="en-US" sz="1600" dirty="0"/>
                  <a:t>的概率： </a:t>
                </a:r>
                <a:r>
                  <a:rPr lang="en-US" sz="1600" dirty="0" err="1"/>
                  <a:t>P（debt</a:t>
                </a:r>
                <a:r>
                  <a:rPr lang="en-US" sz="1600" dirty="0"/>
                  <a:t>）=0.157
</a:t>
                </a:r>
                <a:r>
                  <a:rPr lang="zh-TW" altLang="en-US" sz="1600" dirty="0"/>
                  <a:t>一个垃圾邮件出现 </a:t>
                </a:r>
                <a:r>
                  <a:rPr lang="en-US" altLang="zh-TW" sz="1600" dirty="0"/>
                  <a:t>"</a:t>
                </a:r>
                <a:r>
                  <a:rPr lang="zh-TW" altLang="en-US" sz="1600" dirty="0"/>
                  <a:t>债务</a:t>
                </a:r>
                <a:r>
                  <a:rPr lang="en-US" altLang="zh-TW" sz="1600" dirty="0"/>
                  <a:t>"</a:t>
                </a:r>
                <a:r>
                  <a:rPr lang="zh-TW" altLang="en-US" sz="1600" dirty="0"/>
                  <a:t>的概率 ： </a:t>
                </a:r>
                <a:r>
                  <a:rPr lang="en-US" sz="1600" dirty="0" err="1"/>
                  <a:t>P（debt</a:t>
                </a:r>
                <a:r>
                  <a:rPr lang="en-US" sz="1600" dirty="0"/>
                  <a:t> </a:t>
                </a:r>
                <a:r>
                  <a:rPr lang="zh-TW" altLang="en-US" sz="1600" dirty="0"/>
                  <a:t>庞</a:t>
                </a:r>
                <a:r>
                  <a:rPr lang="en-US" sz="1600" dirty="0"/>
                  <a:t>S）=0.309
</a:t>
                </a:r>
              </a:p>
              <a:p>
                <a:pPr lvl="1"/>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𝑃</m:t>
                      </m:r>
                      <m:d>
                        <m:dPr>
                          <m:sepChr m:val="∣"/>
                          <m:ctrlPr>
                            <a:rPr lang="en-US" sz="1600" i="1">
                              <a:latin typeface="Cambria Math" panose="02040503050406030204" pitchFamily="18" charset="0"/>
                            </a:rPr>
                          </m:ctrlPr>
                        </m:dPr>
                        <m:e>
                          <m:r>
                            <m:rPr>
                              <m:sty m:val="p"/>
                            </m:rPr>
                            <a:rPr lang="en-US" sz="1600">
                              <a:latin typeface="Cambria Math" panose="02040503050406030204" pitchFamily="18" charset="0"/>
                            </a:rPr>
                            <m:t>S</m:t>
                          </m:r>
                        </m:e>
                        <m:e>
                          <m:r>
                            <m:rPr>
                              <m:sty m:val="p"/>
                            </m:rPr>
                            <a:rPr lang="en-US" sz="1600">
                              <a:latin typeface="Cambria Math" panose="02040503050406030204" pitchFamily="18" charset="0"/>
                            </a:rPr>
                            <m:t>debt</m:t>
                          </m:r>
                        </m:e>
                      </m:d>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𝑃</m:t>
                          </m:r>
                          <m:d>
                            <m:dPr>
                              <m:sepChr m:val="∣"/>
                              <m:ctrlPr>
                                <a:rPr lang="en-US" sz="1600" i="1">
                                  <a:latin typeface="Cambria Math" panose="02040503050406030204" pitchFamily="18" charset="0"/>
                                </a:rPr>
                              </m:ctrlPr>
                            </m:dPr>
                            <m:e>
                              <m:r>
                                <m:rPr>
                                  <m:sty m:val="p"/>
                                </m:rPr>
                                <a:rPr lang="en-US" sz="1600">
                                  <a:latin typeface="Cambria Math" panose="02040503050406030204" pitchFamily="18" charset="0"/>
                                </a:rPr>
                                <m:t>debt</m:t>
                              </m:r>
                            </m:e>
                            <m:e>
                              <m:r>
                                <m:rPr>
                                  <m:sty m:val="p"/>
                                </m:rPr>
                                <a:rPr lang="en-US" sz="1600">
                                  <a:latin typeface="Cambria Math" panose="02040503050406030204" pitchFamily="18" charset="0"/>
                                </a:rPr>
                                <m:t>S</m:t>
                              </m:r>
                            </m:e>
                          </m:d>
                          <m:r>
                            <a:rPr lang="en-US" sz="1600" i="1">
                              <a:latin typeface="Cambria Math" panose="02040503050406030204" pitchFamily="18" charset="0"/>
                            </a:rPr>
                            <m:t>𝑃</m:t>
                          </m:r>
                          <m:d>
                            <m:dPr>
                              <m:ctrlPr>
                                <a:rPr lang="en-US" sz="1600" i="1">
                                  <a:latin typeface="Cambria Math" panose="02040503050406030204" pitchFamily="18" charset="0"/>
                                </a:rPr>
                              </m:ctrlPr>
                            </m:dPr>
                            <m:e>
                              <m:r>
                                <m:rPr>
                                  <m:sty m:val="p"/>
                                </m:rPr>
                                <a:rPr lang="en-US" sz="1600">
                                  <a:latin typeface="Cambria Math" panose="02040503050406030204" pitchFamily="18" charset="0"/>
                                </a:rPr>
                                <m:t>S</m:t>
                              </m:r>
                            </m:e>
                          </m:d>
                        </m:num>
                        <m:den>
                          <m:r>
                            <a:rPr lang="en-US" sz="1600" i="1">
                              <a:latin typeface="Cambria Math" panose="02040503050406030204" pitchFamily="18" charset="0"/>
                            </a:rPr>
                            <m:t>𝑃</m:t>
                          </m:r>
                          <m:d>
                            <m:dPr>
                              <m:ctrlPr>
                                <a:rPr lang="en-US" sz="1600" i="1">
                                  <a:latin typeface="Cambria Math" panose="02040503050406030204" pitchFamily="18" charset="0"/>
                                </a:rPr>
                              </m:ctrlPr>
                            </m:dPr>
                            <m:e>
                              <m:r>
                                <m:rPr>
                                  <m:sty m:val="p"/>
                                </m:rPr>
                                <a:rPr lang="en-US" sz="1600">
                                  <a:latin typeface="Cambria Math" panose="02040503050406030204" pitchFamily="18" charset="0"/>
                                </a:rPr>
                                <m:t>debt</m:t>
                              </m:r>
                            </m:e>
                          </m:d>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(0.309)(0.85)</m:t>
                          </m:r>
                        </m:num>
                        <m:den>
                          <m:r>
                            <a:rPr lang="en-US" sz="1600" i="1">
                              <a:latin typeface="Cambria Math" panose="02040503050406030204" pitchFamily="18" charset="0"/>
                            </a:rPr>
                            <m:t>0.157</m:t>
                          </m:r>
                        </m:den>
                      </m:f>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0.1545</m:t>
                          </m:r>
                        </m:num>
                        <m:den>
                          <m:r>
                            <a:rPr lang="en-US" sz="1600" i="1">
                              <a:latin typeface="Cambria Math" panose="02040503050406030204" pitchFamily="18" charset="0"/>
                            </a:rPr>
                            <m:t>0.157</m:t>
                          </m:r>
                        </m:den>
                      </m:f>
                      <m:r>
                        <a:rPr lang="en-US" sz="1600" i="1">
                          <a:latin typeface="Cambria Math" panose="02040503050406030204" pitchFamily="18" charset="0"/>
                        </a:rPr>
                        <m:t>=0.984</m:t>
                      </m:r>
                    </m:oMath>
                  </m:oMathPara>
                </a14:m>
                <a:endParaRPr lang="en-US" sz="1600" dirty="0"/>
              </a:p>
            </p:txBody>
          </p:sp>
        </mc:Choice>
        <mc:Fallback>
          <p:sp>
            <p:nvSpPr>
              <p:cNvPr id="7" name="Content Placeholder 2">
                <a:extLst>
                  <a:ext uri="{FF2B5EF4-FFF2-40B4-BE49-F238E27FC236}">
                    <a16:creationId xmlns:a16="http://schemas.microsoft.com/office/drawing/2014/main" id="{80BF2411-1B80-3147-B407-B9A34228AED2}"/>
                  </a:ext>
                </a:extLst>
              </p:cNvPr>
              <p:cNvSpPr txBox="1">
                <a:spLocks noRot="1" noChangeAspect="1" noMove="1" noResize="1" noEditPoints="1" noAdjustHandles="1" noChangeArrowheads="1" noChangeShapeType="1" noTextEdit="1"/>
              </p:cNvSpPr>
              <p:nvPr/>
            </p:nvSpPr>
            <p:spPr>
              <a:xfrm>
                <a:off x="4804153" y="1927171"/>
                <a:ext cx="6743357" cy="2312772"/>
              </a:xfrm>
              <a:prstGeom prst="rect">
                <a:avLst/>
              </a:prstGeom>
              <a:blipFill>
                <a:blip r:embed="rId5"/>
                <a:stretch>
                  <a:fillRect/>
                </a:stretch>
              </a:blipFill>
            </p:spPr>
            <p:txBody>
              <a:bodyPr/>
              <a:lstStyle/>
              <a:p>
                <a:r>
                  <a:rPr lang="en-TW">
                    <a:noFill/>
                  </a:rPr>
                  <a:t> </a:t>
                </a:r>
              </a:p>
            </p:txBody>
          </p:sp>
        </mc:Fallback>
      </mc:AlternateContent>
    </p:spTree>
    <p:extLst>
      <p:ext uri="{BB962C8B-B14F-4D97-AF65-F5344CB8AC3E}">
        <p14:creationId xmlns:p14="http://schemas.microsoft.com/office/powerpoint/2010/main" val="206279045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朴素</a:t>
            </a:r>
            <a:r>
              <a:rPr lang="zh-CN" altLang="en-US" dirty="0"/>
              <a:t>的</a:t>
            </a:r>
            <a:r>
              <a:rPr lang="zh-TW" altLang="en-US" dirty="0"/>
              <a:t>假设 </a:t>
            </a:r>
            <a:br>
              <a:rPr lang="en-US" altLang="zh-TW" dirty="0"/>
            </a:br>
            <a:r>
              <a:rPr lang="en-US" sz="3200" dirty="0"/>
              <a:t>The naïve assumption</a:t>
            </a:r>
          </a:p>
        </p:txBody>
      </p:sp>
      <mc:AlternateContent xmlns:mc="http://schemas.openxmlformats.org/markup-compatibility/2006">
        <mc:Choice xmlns:a14="http://schemas.microsoft.com/office/drawing/2010/main" Requires="a14">
          <p:sp>
            <p:nvSpPr>
              <p:cNvPr id="3" name="Content Placeholder 2"/>
              <p:cNvSpPr>
                <a:spLocks noGrp="1"/>
              </p:cNvSpPr>
              <p:nvPr>
                <p:ph type="body" sz="quarter" idx="10"/>
              </p:nvPr>
            </p:nvSpPr>
            <p:spPr>
              <a:xfrm>
                <a:off x="358570" y="1642008"/>
                <a:ext cx="11474238" cy="5304065"/>
              </a:xfrm>
            </p:spPr>
            <p:txBody>
              <a:bodyPr>
                <a:normAutofit fontScale="92500" lnSpcReduction="20000"/>
              </a:bodyPr>
              <a:lstStyle/>
              <a:p>
                <a:pPr>
                  <a:spcBef>
                    <a:spcPts val="1200"/>
                  </a:spcBef>
                </a:pPr>
                <a:r>
                  <a:rPr lang="zh-CN" altLang="en-US" dirty="0"/>
                  <a:t>就算概率是相依的，我们得到比例性：</a:t>
                </a:r>
                <a:endParaRPr lang="en-US" dirty="0"/>
              </a:p>
              <a:p>
                <a:pPr>
                  <a:spcBef>
                    <a:spcPts val="1200"/>
                  </a:spcBef>
                </a:pPr>
                <a:r>
                  <a:rPr lang="en-US" sz="2000" dirty="0"/>
                  <a:t>Even if probabilities are dependent, we get proportionality:</a:t>
                </a:r>
              </a:p>
              <a:p>
                <a:pPr marL="0" indent="0">
                  <a:spcBef>
                    <a:spcPts val="1200"/>
                  </a:spcBef>
                  <a:buNone/>
                </a:pPr>
                <a:endParaRPr lang="en-US" sz="600" dirty="0"/>
              </a:p>
              <a:p>
                <a:pPr marL="0" indent="0">
                  <a:spcBef>
                    <a:spcPts val="120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S</m:t>
                          </m:r>
                        </m:e>
                        <m:e>
                          <m:r>
                            <m:rPr>
                              <m:sty m:val="p"/>
                            </m:rPr>
                            <a:rPr lang="en-US" sz="2400">
                              <a:latin typeface="Cambria Math" panose="02040503050406030204" pitchFamily="18" charset="0"/>
                            </a:rPr>
                            <m:t>debt</m:t>
                          </m:r>
                          <m:r>
                            <a:rPr lang="en-US" sz="2400">
                              <a:latin typeface="Cambria Math" panose="02040503050406030204" pitchFamily="18" charset="0"/>
                            </a:rPr>
                            <m:t>, </m:t>
                          </m:r>
                          <m:r>
                            <m:rPr>
                              <m:sty m:val="p"/>
                            </m:rPr>
                            <a:rPr lang="en-US" sz="2400">
                              <a:latin typeface="Cambria Math" panose="02040503050406030204" pitchFamily="18" charset="0"/>
                            </a:rPr>
                            <m:t>bills</m:t>
                          </m:r>
                        </m:e>
                      </m:d>
                      <m:r>
                        <a:rPr lang="en-US" sz="2400" i="1">
                          <a:latin typeface="Cambria Math" panose="02040503050406030204" pitchFamily="18" charset="0"/>
                        </a:rPr>
                        <m:t>∝</m:t>
                      </m:r>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debt</m:t>
                          </m:r>
                          <m:r>
                            <a:rPr lang="en-US" sz="2400">
                              <a:latin typeface="Cambria Math" panose="02040503050406030204" pitchFamily="18" charset="0"/>
                            </a:rPr>
                            <m:t>, </m:t>
                          </m:r>
                          <m:r>
                            <m:rPr>
                              <m:sty m:val="p"/>
                            </m:rPr>
                            <a:rPr lang="en-US" sz="2400">
                              <a:latin typeface="Cambria Math" panose="02040503050406030204" pitchFamily="18" charset="0"/>
                            </a:rPr>
                            <m:t>bills</m:t>
                          </m:r>
                        </m:e>
                        <m:e>
                          <m:r>
                            <m:rPr>
                              <m:sty m:val="p"/>
                            </m:rPr>
                            <a:rPr lang="en-US" sz="2400">
                              <a:latin typeface="Cambria Math" panose="02040503050406030204" pitchFamily="18" charset="0"/>
                            </a:rPr>
                            <m:t>S</m:t>
                          </m:r>
                        </m:e>
                      </m:d>
                      <m:r>
                        <a:rPr lang="en-US" sz="2400" i="1">
                          <a:latin typeface="Cambria Math" panose="02040503050406030204" pitchFamily="18" charset="0"/>
                        </a:rPr>
                        <m:t>𝑃</m:t>
                      </m:r>
                      <m:d>
                        <m:dPr>
                          <m:ctrlPr>
                            <a:rPr lang="en-US" sz="2400" i="1">
                              <a:latin typeface="Cambria Math" panose="02040503050406030204" pitchFamily="18" charset="0"/>
                            </a:rPr>
                          </m:ctrlPr>
                        </m:dPr>
                        <m:e>
                          <m:r>
                            <m:rPr>
                              <m:sty m:val="p"/>
                            </m:rPr>
                            <a:rPr lang="en-US" sz="2400">
                              <a:latin typeface="Cambria Math" panose="02040503050406030204" pitchFamily="18" charset="0"/>
                            </a:rPr>
                            <m:t>S</m:t>
                          </m:r>
                        </m:e>
                      </m:d>
                    </m:oMath>
                  </m:oMathPara>
                </a14:m>
                <a:endParaRPr lang="en-US" sz="2400" dirty="0"/>
              </a:p>
              <a:p>
                <a:pPr>
                  <a:spcBef>
                    <a:spcPts val="1200"/>
                  </a:spcBef>
                </a:pPr>
                <a:endParaRPr lang="en-US" sz="1200" dirty="0"/>
              </a:p>
              <a:p>
                <a:pPr>
                  <a:spcBef>
                    <a:spcPts val="1200"/>
                  </a:spcBef>
                </a:pPr>
                <a:r>
                  <a:rPr lang="zh-CN" altLang="en-US" dirty="0"/>
                  <a:t>如我们假设其具独立性，可将其拆分为：</a:t>
                </a:r>
                <a:endParaRPr lang="en-US" dirty="0"/>
              </a:p>
              <a:p>
                <a:pPr>
                  <a:spcBef>
                    <a:spcPts val="1200"/>
                  </a:spcBef>
                </a:pPr>
                <a:r>
                  <a:rPr lang="en-US" sz="2000" dirty="0"/>
                  <a:t>If we assume independence, we can break this down as:</a:t>
                </a:r>
              </a:p>
              <a:p>
                <a:pPr marL="0" indent="0">
                  <a:spcBef>
                    <a:spcPts val="1200"/>
                  </a:spcBef>
                  <a:buNone/>
                </a:pPr>
                <a:endParaRPr lang="en-US" sz="400" dirty="0"/>
              </a:p>
              <a:p>
                <a:pPr marL="0" indent="0">
                  <a:spcBef>
                    <a:spcPts val="120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S</m:t>
                          </m:r>
                        </m:e>
                        <m:e>
                          <m:r>
                            <m:rPr>
                              <m:sty m:val="p"/>
                            </m:rPr>
                            <a:rPr lang="en-US" sz="2400">
                              <a:latin typeface="Cambria Math" panose="02040503050406030204" pitchFamily="18" charset="0"/>
                            </a:rPr>
                            <m:t>debt</m:t>
                          </m:r>
                          <m:r>
                            <a:rPr lang="en-US" sz="2400">
                              <a:latin typeface="Cambria Math" panose="02040503050406030204" pitchFamily="18" charset="0"/>
                            </a:rPr>
                            <m:t>, </m:t>
                          </m:r>
                          <m:r>
                            <m:rPr>
                              <m:sty m:val="p"/>
                            </m:rPr>
                            <a:rPr lang="en-US" sz="2400">
                              <a:latin typeface="Cambria Math" panose="02040503050406030204" pitchFamily="18" charset="0"/>
                            </a:rPr>
                            <m:t>bills</m:t>
                          </m:r>
                        </m:e>
                      </m:d>
                      <m:r>
                        <a:rPr lang="en-US" sz="2400" i="1">
                          <a:latin typeface="Cambria Math" panose="02040503050406030204" pitchFamily="18" charset="0"/>
                        </a:rPr>
                        <m:t>∝</m:t>
                      </m:r>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debt</m:t>
                          </m:r>
                        </m:e>
                        <m:e>
                          <m:r>
                            <m:rPr>
                              <m:sty m:val="p"/>
                            </m:rPr>
                            <a:rPr lang="en-US" sz="2400">
                              <a:latin typeface="Cambria Math" panose="02040503050406030204" pitchFamily="18" charset="0"/>
                            </a:rPr>
                            <m:t>S</m:t>
                          </m:r>
                        </m:e>
                      </m:d>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bills</m:t>
                          </m:r>
                        </m:e>
                        <m:e>
                          <m:r>
                            <m:rPr>
                              <m:sty m:val="p"/>
                            </m:rPr>
                            <a:rPr lang="en-US" sz="2400">
                              <a:latin typeface="Cambria Math" panose="02040503050406030204" pitchFamily="18" charset="0"/>
                            </a:rPr>
                            <m:t>S</m:t>
                          </m:r>
                        </m:e>
                      </m:d>
                      <m:r>
                        <a:rPr lang="en-US" sz="2400" i="1">
                          <a:latin typeface="Cambria Math" panose="02040503050406030204" pitchFamily="18" charset="0"/>
                        </a:rPr>
                        <m:t>𝑃</m:t>
                      </m:r>
                      <m:d>
                        <m:dPr>
                          <m:ctrlPr>
                            <a:rPr lang="en-US" sz="2400" i="1">
                              <a:latin typeface="Cambria Math" panose="02040503050406030204" pitchFamily="18" charset="0"/>
                            </a:rPr>
                          </m:ctrlPr>
                        </m:dPr>
                        <m:e>
                          <m:r>
                            <m:rPr>
                              <m:sty m:val="p"/>
                            </m:rPr>
                            <a:rPr lang="en-US" sz="2400">
                              <a:latin typeface="Cambria Math" panose="02040503050406030204" pitchFamily="18" charset="0"/>
                            </a:rPr>
                            <m:t>S</m:t>
                          </m:r>
                        </m:e>
                      </m:d>
                    </m:oMath>
                  </m:oMathPara>
                </a14:m>
                <a:endParaRPr lang="en-US" sz="2400" dirty="0"/>
              </a:p>
              <a:p>
                <a:pPr>
                  <a:spcBef>
                    <a:spcPts val="1200"/>
                  </a:spcBef>
                </a:pPr>
                <a:r>
                  <a:rPr lang="zh-CN" altLang="en-US" sz="2700" dirty="0"/>
                  <a:t>实作上，相当于比例性：</a:t>
                </a:r>
                <a:endParaRPr lang="en-US" sz="2700" dirty="0"/>
              </a:p>
              <a:p>
                <a:pPr>
                  <a:spcBef>
                    <a:spcPts val="1200"/>
                  </a:spcBef>
                </a:pPr>
                <a:r>
                  <a:rPr lang="en-US" sz="2100" dirty="0"/>
                  <a:t>In practice, equivalence works as well as proportionality:</a:t>
                </a:r>
              </a:p>
              <a:p>
                <a:pPr marL="0" indent="0">
                  <a:spcBef>
                    <a:spcPts val="1200"/>
                  </a:spcBef>
                  <a:buNone/>
                </a:pPr>
                <a:endParaRPr lang="en-US" sz="400" dirty="0"/>
              </a:p>
              <a:p>
                <a:pPr marL="0" indent="0">
                  <a:spcBef>
                    <a:spcPts val="120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S</m:t>
                          </m:r>
                        </m:e>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𝑛</m:t>
                              </m:r>
                            </m:sub>
                          </m:sSub>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m:rPr>
                              <m:sty m:val="p"/>
                            </m:rPr>
                            <a:rPr lang="en-US" sz="2400">
                              <a:latin typeface="Cambria Math" panose="02040503050406030204" pitchFamily="18" charset="0"/>
                            </a:rPr>
                            <m:t>S</m:t>
                          </m:r>
                        </m:e>
                      </m:d>
                      <m:r>
                        <a:rPr lang="en-US" sz="2400" i="1">
                          <a:latin typeface="Cambria Math" panose="02040503050406030204" pitchFamily="18" charset="0"/>
                        </a:rPr>
                        <m:t>𝑃</m:t>
                      </m:r>
                      <m:d>
                        <m:dPr>
                          <m:sep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1</m:t>
                              </m:r>
                            </m:sub>
                          </m:sSub>
                        </m:e>
                        <m:e>
                          <m:r>
                            <m:rPr>
                              <m:sty m:val="p"/>
                            </m:rPr>
                            <a:rPr lang="en-US" sz="2400">
                              <a:latin typeface="Cambria Math" panose="02040503050406030204" pitchFamily="18" charset="0"/>
                            </a:rPr>
                            <m:t>S</m:t>
                          </m:r>
                        </m:e>
                      </m:d>
                      <m:r>
                        <a:rPr lang="en-US" sz="2400" i="1">
                          <a:latin typeface="Cambria Math" panose="02040503050406030204" pitchFamily="18" charset="0"/>
                        </a:rPr>
                        <m:t>𝑃</m:t>
                      </m:r>
                      <m:d>
                        <m:dPr>
                          <m:sep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2</m:t>
                              </m:r>
                            </m:sub>
                          </m:sSub>
                        </m:e>
                        <m:e>
                          <m:r>
                            <m:rPr>
                              <m:sty m:val="p"/>
                            </m:rPr>
                            <a:rPr lang="en-US" sz="2400">
                              <a:latin typeface="Cambria Math" panose="02040503050406030204" pitchFamily="18" charset="0"/>
                            </a:rPr>
                            <m:t>S</m:t>
                          </m:r>
                        </m:e>
                      </m:d>
                      <m:r>
                        <a:rPr lang="en-US" sz="2400" i="1">
                          <a:latin typeface="Cambria Math" panose="02040503050406030204" pitchFamily="18" charset="0"/>
                        </a:rPr>
                        <m:t>⋯</m:t>
                      </m:r>
                      <m:r>
                        <a:rPr lang="en-US" sz="2400" i="1">
                          <a:latin typeface="Cambria Math" panose="02040503050406030204" pitchFamily="18" charset="0"/>
                        </a:rPr>
                        <m:t>𝑃</m:t>
                      </m:r>
                      <m:d>
                        <m:dPr>
                          <m:sep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𝑛</m:t>
                              </m:r>
                            </m:sub>
                          </m:sSub>
                        </m:e>
                        <m:e>
                          <m:r>
                            <m:rPr>
                              <m:sty m:val="p"/>
                            </m:rPr>
                            <a:rPr lang="en-US" sz="2400">
                              <a:latin typeface="Cambria Math" panose="02040503050406030204" pitchFamily="18" charset="0"/>
                            </a:rPr>
                            <m:t>S</m:t>
                          </m:r>
                        </m:e>
                      </m:d>
                    </m:oMath>
                  </m:oMathPara>
                </a14:m>
                <a:endParaRPr lang="en-US" dirty="0"/>
              </a:p>
              <a:p>
                <a:pPr marL="0" indent="0">
                  <a:spcBef>
                    <a:spcPts val="1200"/>
                  </a:spcBef>
                  <a:buNone/>
                </a:pPr>
                <a:endParaRPr lang="en-US" sz="1200" dirty="0"/>
              </a:p>
              <a:p>
                <a:pPr algn="ctr"/>
                <a:r>
                  <a:rPr lang="zh-CN" altLang="en-US" sz="3200" dirty="0">
                    <a:solidFill>
                      <a:schemeClr val="accent1">
                        <a:lumMod val="75000"/>
                      </a:schemeClr>
                    </a:solidFill>
                  </a:rPr>
                  <a:t>不正确，但实用且结果良好
</a:t>
                </a:r>
                <a:r>
                  <a:rPr lang="en-US" sz="1900" dirty="0">
                    <a:solidFill>
                      <a:schemeClr val="accent1">
                        <a:lumMod val="75000"/>
                      </a:schemeClr>
                    </a:solidFill>
                  </a:rPr>
                  <a:t>NOT correct, but useful and gets good results</a:t>
                </a:r>
              </a:p>
            </p:txBody>
          </p:sp>
        </mc:Choice>
        <mc:Fallback>
          <p:sp>
            <p:nvSpPr>
              <p:cNvPr id="3" name="Content Placeholder 2"/>
              <p:cNvSpPr>
                <a:spLocks noGrp="1" noRot="1" noChangeAspect="1" noMove="1" noResize="1" noEditPoints="1" noAdjustHandles="1" noChangeArrowheads="1" noChangeShapeType="1" noTextEdit="1"/>
              </p:cNvSpPr>
              <p:nvPr>
                <p:ph type="body" sz="quarter" idx="10"/>
              </p:nvPr>
            </p:nvSpPr>
            <p:spPr>
              <a:xfrm>
                <a:off x="358570" y="1642008"/>
                <a:ext cx="11474238" cy="5304065"/>
              </a:xfrm>
              <a:blipFill>
                <a:blip r:embed="rId3"/>
                <a:stretch>
                  <a:fillRect l="-773" t="-1909"/>
                </a:stretch>
              </a:blipFill>
            </p:spPr>
            <p:txBody>
              <a:bodyPr/>
              <a:lstStyle/>
              <a:p>
                <a:r>
                  <a:rPr lang="en-TW">
                    <a:noFill/>
                  </a:rPr>
                  <a:t> </a:t>
                </a:r>
              </a:p>
            </p:txBody>
          </p:sp>
        </mc:Fallback>
      </mc:AlternateContent>
    </p:spTree>
    <p:extLst>
      <p:ext uri="{BB962C8B-B14F-4D97-AF65-F5344CB8AC3E}">
        <p14:creationId xmlns:p14="http://schemas.microsoft.com/office/powerpoint/2010/main" val="74743707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8660007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探索数据：词云</a:t>
            </a:r>
            <a:br>
              <a:rPr lang="en-US" altLang="zh-TW" dirty="0"/>
            </a:br>
            <a:r>
              <a:rPr lang="en-US" sz="2800" dirty="0"/>
              <a:t>Exploring the data: word clouds</a:t>
            </a:r>
            <a:endParaRPr lang="en-US" sz="3200" dirty="0"/>
          </a:p>
        </p:txBody>
      </p:sp>
      <p:sp>
        <p:nvSpPr>
          <p:cNvPr id="3" name="Text Placeholder 2"/>
          <p:cNvSpPr>
            <a:spLocks noGrp="1"/>
          </p:cNvSpPr>
          <p:nvPr>
            <p:ph type="body" idx="1"/>
          </p:nvPr>
        </p:nvSpPr>
        <p:spPr>
          <a:xfrm>
            <a:off x="839788" y="1508759"/>
            <a:ext cx="5157787" cy="705112"/>
          </a:xfrm>
        </p:spPr>
        <p:txBody>
          <a:bodyPr>
            <a:normAutofit fontScale="77500" lnSpcReduction="20000"/>
          </a:bodyPr>
          <a:lstStyle/>
          <a:p>
            <a:pPr algn="ctr"/>
            <a:r>
              <a:rPr lang="zh-TW" altLang="en-US" sz="2800" dirty="0"/>
              <a:t>垃圾 邮件</a:t>
            </a:r>
            <a:endParaRPr lang="en-US" sz="2800" dirty="0"/>
          </a:p>
          <a:p>
            <a:pPr algn="ctr"/>
            <a:r>
              <a:rPr lang="en-US" sz="2100" dirty="0"/>
              <a:t>Spam</a:t>
            </a:r>
          </a:p>
        </p:txBody>
      </p:sp>
      <p:pic>
        <p:nvPicPr>
          <p:cNvPr id="7" name="Content Placeholder 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213871"/>
            <a:ext cx="5157787" cy="2578893"/>
          </a:xfrm>
        </p:spPr>
      </p:pic>
      <p:sp>
        <p:nvSpPr>
          <p:cNvPr id="5" name="Text Placeholder 4"/>
          <p:cNvSpPr>
            <a:spLocks noGrp="1"/>
          </p:cNvSpPr>
          <p:nvPr>
            <p:ph type="body" sz="quarter" idx="3"/>
          </p:nvPr>
        </p:nvSpPr>
        <p:spPr>
          <a:xfrm>
            <a:off x="6172200" y="1407357"/>
            <a:ext cx="5183188" cy="823912"/>
          </a:xfrm>
        </p:spPr>
        <p:txBody>
          <a:bodyPr>
            <a:normAutofit fontScale="77500" lnSpcReduction="20000"/>
          </a:bodyPr>
          <a:lstStyle/>
          <a:p>
            <a:pPr algn="ctr"/>
            <a:r>
              <a:rPr lang="zh-CN" altLang="en-US" sz="2800" dirty="0"/>
              <a:t>正常</a:t>
            </a:r>
            <a:r>
              <a:rPr lang="zh-TW" altLang="en-US" sz="2800" dirty="0"/>
              <a:t> 邮件</a:t>
            </a:r>
            <a:endParaRPr lang="en-US" sz="2800" dirty="0"/>
          </a:p>
          <a:p>
            <a:pPr algn="ctr"/>
            <a:r>
              <a:rPr lang="en-US" sz="2100" dirty="0"/>
              <a:t>Ham</a:t>
            </a:r>
          </a:p>
        </p:txBody>
      </p:sp>
      <p:pic>
        <p:nvPicPr>
          <p:cNvPr id="8" name="Content Placeholder 7"/>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2200" y="2207521"/>
            <a:ext cx="5183188" cy="2591594"/>
          </a:xfrm>
        </p:spPr>
      </p:pic>
      <p:sp>
        <p:nvSpPr>
          <p:cNvPr id="9" name="TextBox 8"/>
          <p:cNvSpPr txBox="1"/>
          <p:nvPr/>
        </p:nvSpPr>
        <p:spPr>
          <a:xfrm>
            <a:off x="774474" y="5091498"/>
            <a:ext cx="10515599" cy="1138773"/>
          </a:xfrm>
          <a:prstGeom prst="rect">
            <a:avLst/>
          </a:prstGeom>
          <a:noFill/>
        </p:spPr>
        <p:txBody>
          <a:bodyPr wrap="square" rtlCol="0">
            <a:spAutoFit/>
          </a:bodyPr>
          <a:lstStyle/>
          <a:p>
            <a:r>
              <a:rPr lang="zh-CN" altLang="en-US" sz="2400" dirty="0"/>
              <a:t>来自垃圾邮件研究并且标有「</a:t>
            </a:r>
            <a:r>
              <a:rPr lang="en-US" altLang="zh-CN" sz="2400" dirty="0"/>
              <a:t>spam</a:t>
            </a:r>
            <a:r>
              <a:rPr lang="zh-CN" altLang="en-US" sz="2400" dirty="0"/>
              <a:t>（垃圾邮件）」或「</a:t>
            </a:r>
            <a:r>
              <a:rPr lang="en-US" altLang="zh-CN" sz="2400" dirty="0"/>
              <a:t>ham</a:t>
            </a:r>
            <a:r>
              <a:rPr lang="zh-CN" altLang="en-US" sz="2400" dirty="0"/>
              <a:t>（正常邮件）」的</a:t>
            </a:r>
            <a:r>
              <a:rPr lang="en-US" altLang="zh-CN" sz="2400" dirty="0"/>
              <a:t>5574</a:t>
            </a:r>
            <a:r>
              <a:rPr lang="zh-CN" altLang="en-US" sz="2400" dirty="0"/>
              <a:t>则信息数据集。</a:t>
            </a:r>
            <a:endParaRPr lang="en-US" sz="2400" dirty="0"/>
          </a:p>
          <a:p>
            <a:r>
              <a:rPr lang="en-US" sz="1800" dirty="0"/>
              <a:t>Dataset of 5,574 messages collected for SMS spam research and tagged as “spam” or “ham.”</a:t>
            </a:r>
          </a:p>
        </p:txBody>
      </p:sp>
    </p:spTree>
    <p:extLst>
      <p:ext uri="{BB962C8B-B14F-4D97-AF65-F5344CB8AC3E}">
        <p14:creationId xmlns:p14="http://schemas.microsoft.com/office/powerpoint/2010/main" val="409358385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浏览数据：</a:t>
            </a:r>
            <a:r>
              <a:rPr lang="zh-CN" altLang="en-US" dirty="0"/>
              <a:t>信</a:t>
            </a:r>
            <a:r>
              <a:rPr lang="zh-TW" altLang="en-US" dirty="0"/>
              <a:t>息长度</a:t>
            </a:r>
            <a:br>
              <a:rPr lang="en-US" dirty="0"/>
            </a:br>
            <a:r>
              <a:rPr lang="en-US" sz="3200" dirty="0"/>
              <a:t>Exploring the data: message length</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15469" y="2089240"/>
            <a:ext cx="3754846" cy="237744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171" y="1975677"/>
            <a:ext cx="1904762" cy="259047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7851" y="1982722"/>
            <a:ext cx="1857143" cy="2590476"/>
          </a:xfrm>
          <a:prstGeom prst="rect">
            <a:avLst/>
          </a:prstGeom>
        </p:spPr>
      </p:pic>
      <p:sp>
        <p:nvSpPr>
          <p:cNvPr id="8" name="TextBox 7"/>
          <p:cNvSpPr txBox="1"/>
          <p:nvPr/>
        </p:nvSpPr>
        <p:spPr>
          <a:xfrm>
            <a:off x="893171" y="4964705"/>
            <a:ext cx="10515599" cy="738664"/>
          </a:xfrm>
          <a:prstGeom prst="rect">
            <a:avLst/>
          </a:prstGeom>
          <a:noFill/>
        </p:spPr>
        <p:txBody>
          <a:bodyPr wrap="square" rtlCol="0">
            <a:spAutoFit/>
          </a:bodyPr>
          <a:lstStyle/>
          <a:p>
            <a:r>
              <a:rPr lang="zh-TW" altLang="en-US" sz="2400" dirty="0"/>
              <a:t>一般来说，垃圾邮件比正常邮件要长得多。</a:t>
            </a:r>
            <a:endParaRPr lang="en-US" sz="2400" dirty="0"/>
          </a:p>
          <a:p>
            <a:r>
              <a:rPr lang="en-US" sz="1800" dirty="0"/>
              <a:t>On average, spam messages are much longer than ham messages.</a:t>
            </a:r>
          </a:p>
        </p:txBody>
      </p:sp>
    </p:spTree>
    <p:extLst>
      <p:ext uri="{BB962C8B-B14F-4D97-AF65-F5344CB8AC3E}">
        <p14:creationId xmlns:p14="http://schemas.microsoft.com/office/powerpoint/2010/main" val="26837712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探索数据：语言</a:t>
            </a:r>
            <a:br>
              <a:rPr lang="en-US" altLang="zh-TW" dirty="0"/>
            </a:br>
            <a:r>
              <a:rPr lang="en-US" sz="3200" dirty="0"/>
              <a:t>Exploring the data: languages</a:t>
            </a:r>
          </a:p>
        </p:txBody>
      </p:sp>
      <p:sp>
        <p:nvSpPr>
          <p:cNvPr id="8" name="Content Placeholder 7">
            <a:extLst>
              <a:ext uri="{FF2B5EF4-FFF2-40B4-BE49-F238E27FC236}">
                <a16:creationId xmlns:a16="http://schemas.microsoft.com/office/drawing/2014/main" id="{02C8B66B-C8AB-4F43-B3E0-1113C614A8F8}"/>
              </a:ext>
            </a:extLst>
          </p:cNvPr>
          <p:cNvSpPr>
            <a:spLocks noGrp="1"/>
          </p:cNvSpPr>
          <p:nvPr>
            <p:ph idx="1"/>
          </p:nvPr>
        </p:nvSpPr>
        <p:spPr>
          <a:xfrm>
            <a:off x="6787166" y="2405174"/>
            <a:ext cx="4746938" cy="3102388"/>
          </a:xfrm>
        </p:spPr>
        <p:txBody>
          <a:bodyPr/>
          <a:lstStyle/>
          <a:p>
            <a:pPr marL="0" indent="0">
              <a:buNone/>
            </a:pPr>
            <a:r>
              <a:rPr lang="zh-TW" altLang="en-US" dirty="0"/>
              <a:t>我们可以使用</a:t>
            </a:r>
            <a:r>
              <a:rPr lang="en-US" dirty="0"/>
              <a:t>Azure Cognitive Services</a:t>
            </a:r>
            <a:r>
              <a:rPr lang="zh-TW" altLang="en-US" dirty="0"/>
              <a:t>来识别编写信息所用的语言。</a:t>
            </a:r>
          </a:p>
          <a:p>
            <a:pPr marL="0" indent="0">
              <a:buNone/>
            </a:pPr>
            <a:r>
              <a:rPr lang="en-US" sz="1800" dirty="0"/>
              <a:t>We can use Azure Cognitive Services to identify the languages in which messages are written.</a:t>
            </a:r>
          </a:p>
          <a:p>
            <a:pPr marL="0" indent="0">
              <a:buNone/>
            </a:pPr>
            <a:endParaRPr lang="en-US" altLang="zh-TW" dirty="0"/>
          </a:p>
          <a:p>
            <a:pPr marL="0" indent="0">
              <a:buNone/>
            </a:pPr>
            <a:r>
              <a:rPr lang="zh-TW" altLang="en-US" dirty="0"/>
              <a:t>部分非英语邮件不应影响垃圾邮件检测。</a:t>
            </a:r>
            <a:endParaRPr lang="en-US" dirty="0"/>
          </a:p>
          <a:p>
            <a:pPr marL="0" indent="0">
              <a:buNone/>
            </a:pPr>
            <a:r>
              <a:rPr lang="en-US" sz="1800" dirty="0"/>
              <a:t>The sprinkling of non-English messages should not impact spam detection. </a:t>
            </a:r>
          </a:p>
        </p:txBody>
      </p:sp>
      <p:pic>
        <p:nvPicPr>
          <p:cNvPr id="9" name="Content Placeholder 3">
            <a:extLst>
              <a:ext uri="{FF2B5EF4-FFF2-40B4-BE49-F238E27FC236}">
                <a16:creationId xmlns:a16="http://schemas.microsoft.com/office/drawing/2014/main" id="{804EF97A-6A1B-4247-819E-B08EAEA2C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081" y="1799868"/>
            <a:ext cx="5864196" cy="4351338"/>
          </a:xfrm>
          <a:prstGeom prst="rect">
            <a:avLst/>
          </a:prstGeom>
        </p:spPr>
      </p:pic>
    </p:spTree>
    <p:extLst>
      <p:ext uri="{BB962C8B-B14F-4D97-AF65-F5344CB8AC3E}">
        <p14:creationId xmlns:p14="http://schemas.microsoft.com/office/powerpoint/2010/main" val="3177502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探索数据：情</a:t>
            </a:r>
            <a:r>
              <a:rPr lang="zh-CN" altLang="en-US" dirty="0"/>
              <a:t>感</a:t>
            </a:r>
            <a:br>
              <a:rPr lang="en-US" altLang="zh-CN" dirty="0"/>
            </a:br>
            <a:r>
              <a:rPr lang="en-US" sz="3200" dirty="0"/>
              <a:t>Exploring the data: sentiment</a:t>
            </a:r>
          </a:p>
        </p:txBody>
      </p:sp>
      <p:pic>
        <p:nvPicPr>
          <p:cNvPr id="5" name="Content Placeholder 4"/>
          <p:cNvPicPr>
            <a:picLocks noGrp="1" noChangeAspect="1"/>
          </p:cNvPicPr>
          <p:nvPr>
            <p:ph sz="quarter" idx="12"/>
          </p:nvPr>
        </p:nvPicPr>
        <p:blipFill>
          <a:blip r:embed="rId3">
            <a:extLst>
              <a:ext uri="{28A0092B-C50C-407E-A947-70E740481C1C}">
                <a14:useLocalDpi xmlns:a14="http://schemas.microsoft.com/office/drawing/2010/main" val="0"/>
              </a:ext>
            </a:extLst>
          </a:blip>
          <a:stretch>
            <a:fillRect/>
          </a:stretch>
        </p:blipFill>
        <p:spPr>
          <a:xfrm>
            <a:off x="6367585" y="1904139"/>
            <a:ext cx="4978400" cy="3200400"/>
          </a:xfrm>
        </p:spPr>
      </p:pic>
      <p:sp>
        <p:nvSpPr>
          <p:cNvPr id="9" name="Content Placeholder 8">
            <a:extLst>
              <a:ext uri="{FF2B5EF4-FFF2-40B4-BE49-F238E27FC236}">
                <a16:creationId xmlns:a16="http://schemas.microsoft.com/office/drawing/2014/main" id="{30C0BA3C-0C89-2C4E-941F-E6C16DF7CD72}"/>
              </a:ext>
            </a:extLst>
          </p:cNvPr>
          <p:cNvSpPr>
            <a:spLocks noGrp="1"/>
          </p:cNvSpPr>
          <p:nvPr>
            <p:ph sz="quarter" idx="13"/>
          </p:nvPr>
        </p:nvSpPr>
        <p:spPr>
          <a:xfrm>
            <a:off x="632831" y="1872982"/>
            <a:ext cx="5734753" cy="4184918"/>
          </a:xfrm>
        </p:spPr>
        <p:txBody>
          <a:bodyPr/>
          <a:lstStyle/>
          <a:p>
            <a:r>
              <a:rPr lang="en-US" dirty="0"/>
              <a:t>Azure Cognitive Services </a:t>
            </a:r>
            <a:r>
              <a:rPr lang="zh-TW" altLang="en-US" dirty="0"/>
              <a:t>还可以识别信息的情感。</a:t>
            </a:r>
          </a:p>
          <a:p>
            <a:r>
              <a:rPr lang="zh-TW" altLang="en-US" dirty="0"/>
              <a:t>多數垃圾邮件是中性的。</a:t>
            </a:r>
          </a:p>
          <a:p>
            <a:r>
              <a:rPr lang="zh-TW" altLang="en-US" dirty="0"/>
              <a:t>垃圾邮件往往正向多于負向。</a:t>
            </a:r>
            <a:r>
              <a:rPr lang="en-US" dirty="0"/>
              <a:t>.</a:t>
            </a:r>
          </a:p>
          <a:p>
            <a:pPr marL="0" indent="0">
              <a:buNone/>
            </a:pPr>
            <a:endParaRPr lang="en-US" dirty="0"/>
          </a:p>
          <a:p>
            <a:pPr marL="0" indent="0">
              <a:buNone/>
            </a:pPr>
            <a:r>
              <a:rPr lang="en-US" dirty="0"/>
              <a:t> </a:t>
            </a:r>
          </a:p>
          <a:p>
            <a:r>
              <a:rPr lang="en-US" sz="1600" dirty="0"/>
              <a:t>Azure Cognitive Services can also identify the sentiment </a:t>
            </a:r>
            <a:br>
              <a:rPr lang="en-US" sz="1600" dirty="0"/>
            </a:br>
            <a:r>
              <a:rPr lang="en-US" sz="1600" dirty="0"/>
              <a:t>of messages.  </a:t>
            </a:r>
          </a:p>
          <a:p>
            <a:r>
              <a:rPr lang="en-US" sz="1600" dirty="0"/>
              <a:t>A disproportionate number </a:t>
            </a:r>
            <a:br>
              <a:rPr lang="en-US" sz="1600" dirty="0"/>
            </a:br>
            <a:r>
              <a:rPr lang="en-US" sz="1600" dirty="0"/>
              <a:t>of spam messages are neutral.</a:t>
            </a:r>
          </a:p>
          <a:p>
            <a:r>
              <a:rPr lang="en-US" sz="1600" dirty="0"/>
              <a:t>Spam messages also tend to </a:t>
            </a:r>
            <a:br>
              <a:rPr lang="en-US" sz="1600" dirty="0"/>
            </a:br>
            <a:r>
              <a:rPr lang="en-US" sz="1600" dirty="0"/>
              <a:t>be more positive than negative. </a:t>
            </a:r>
          </a:p>
        </p:txBody>
      </p:sp>
    </p:spTree>
    <p:extLst>
      <p:ext uri="{BB962C8B-B14F-4D97-AF65-F5344CB8AC3E}">
        <p14:creationId xmlns:p14="http://schemas.microsoft.com/office/powerpoint/2010/main" val="390645840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D08E9B1-B13B-4D51-BCEC-437151DE042D}"/>
              </a:ext>
            </a:extLst>
          </p:cNvPr>
          <p:cNvSpPr>
            <a:spLocks noGrp="1"/>
          </p:cNvSpPr>
          <p:nvPr>
            <p:ph type="title"/>
          </p:nvPr>
        </p:nvSpPr>
        <p:spPr>
          <a:xfrm>
            <a:off x="269240" y="1186356"/>
            <a:ext cx="9859116" cy="1158793"/>
          </a:xfrm>
          <a:prstGeom prst="rect">
            <a:avLst/>
          </a:prstGeom>
          <a:noFill/>
        </p:spPr>
        <p:txBody>
          <a:bodyPr wrap="square" anchor="t">
            <a:normAutofit/>
          </a:bodyPr>
          <a:lstStyle/>
          <a:p>
            <a:r>
              <a:rPr lang="zh-TW" altLang="en-US" dirty="0"/>
              <a:t>问题</a:t>
            </a:r>
            <a:r>
              <a:rPr lang="en-US" altLang="zh-TW" dirty="0"/>
              <a:t> </a:t>
            </a:r>
            <a:r>
              <a:rPr lang="en-US" sz="4800" dirty="0"/>
              <a:t>The question</a:t>
            </a:r>
          </a:p>
        </p:txBody>
      </p:sp>
      <p:sp>
        <p:nvSpPr>
          <p:cNvPr id="5" name="Text Placeholder 4">
            <a:extLst>
              <a:ext uri="{FF2B5EF4-FFF2-40B4-BE49-F238E27FC236}">
                <a16:creationId xmlns:a16="http://schemas.microsoft.com/office/drawing/2014/main" id="{F601F081-469E-40F7-80D5-4FC0A7169DA8}"/>
              </a:ext>
            </a:extLst>
          </p:cNvPr>
          <p:cNvSpPr>
            <a:spLocks noGrp="1"/>
          </p:cNvSpPr>
          <p:nvPr>
            <p:ph type="body" sz="quarter" idx="12"/>
          </p:nvPr>
        </p:nvSpPr>
        <p:spPr>
          <a:xfrm>
            <a:off x="0" y="3877276"/>
            <a:ext cx="12085674" cy="1304324"/>
          </a:xfrm>
          <a:prstGeom prst="rect">
            <a:avLst/>
          </a:prstGeom>
          <a:noFill/>
        </p:spPr>
        <p:txBody>
          <a:bodyPr wrap="square">
            <a:normAutofit/>
          </a:bodyPr>
          <a:lstStyle/>
          <a:p>
            <a:pPr>
              <a:spcAft>
                <a:spcPts val="600"/>
              </a:spcAft>
            </a:pPr>
            <a:r>
              <a:rPr lang="zh-TW" altLang="en-US" dirty="0"/>
              <a:t>人均国内生产总值是否对女性预期寿命产生影响？</a:t>
            </a:r>
            <a:endParaRPr lang="en-US" dirty="0"/>
          </a:p>
          <a:p>
            <a:pPr>
              <a:spcAft>
                <a:spcPts val="600"/>
              </a:spcAft>
            </a:pPr>
            <a:r>
              <a:rPr lang="en-US" sz="2400" dirty="0"/>
              <a:t>Does per-capita GDP have an impact on female life expectancy?</a:t>
            </a:r>
          </a:p>
        </p:txBody>
      </p:sp>
    </p:spTree>
    <p:extLst>
      <p:ext uri="{BB962C8B-B14F-4D97-AF65-F5344CB8AC3E}">
        <p14:creationId xmlns:p14="http://schemas.microsoft.com/office/powerpoint/2010/main" val="2378617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C4BD-C1B1-4E41-9243-5DDB1A9D4B06}"/>
              </a:ext>
            </a:extLst>
          </p:cNvPr>
          <p:cNvSpPr>
            <a:spLocks noGrp="1"/>
          </p:cNvSpPr>
          <p:nvPr>
            <p:ph type="title"/>
          </p:nvPr>
        </p:nvSpPr>
        <p:spPr>
          <a:xfrm>
            <a:off x="5737119" y="358621"/>
            <a:ext cx="6095689" cy="1524138"/>
          </a:xfrm>
          <a:prstGeom prst="rect">
            <a:avLst/>
          </a:prstGeom>
        </p:spPr>
        <p:txBody>
          <a:bodyPr wrap="square" anchor="t">
            <a:normAutofit/>
          </a:bodyPr>
          <a:lstStyle/>
          <a:p>
            <a:r>
              <a:rPr lang="zh-TW" altLang="en-US" sz="6000" dirty="0"/>
              <a:t>问题型态 
</a:t>
            </a:r>
            <a:r>
              <a:rPr lang="en-US" sz="3200" dirty="0"/>
              <a:t>The question type</a:t>
            </a:r>
          </a:p>
        </p:txBody>
      </p:sp>
      <p:sp>
        <p:nvSpPr>
          <p:cNvPr id="4" name="TextBox 3">
            <a:extLst>
              <a:ext uri="{FF2B5EF4-FFF2-40B4-BE49-F238E27FC236}">
                <a16:creationId xmlns:a16="http://schemas.microsoft.com/office/drawing/2014/main" id="{E7B63FB2-36D7-496B-8D3A-F2310B37ACDC}"/>
              </a:ext>
            </a:extLst>
          </p:cNvPr>
          <p:cNvSpPr txBox="1"/>
          <p:nvPr/>
        </p:nvSpPr>
        <p:spPr>
          <a:xfrm>
            <a:off x="6454259" y="2062070"/>
            <a:ext cx="5378549" cy="1850186"/>
          </a:xfrm>
          <a:prstGeom prst="rect">
            <a:avLst/>
          </a:prstGeom>
        </p:spPr>
        <p:txBody>
          <a:bodyPr wrap="square" lIns="179208" tIns="143366" rIns="179208" bIns="143366" rtlCol="0">
            <a:normAutofit/>
          </a:bodyPr>
          <a:lstStyle/>
          <a:p>
            <a:pPr defTabSz="913509">
              <a:spcAft>
                <a:spcPts val="600"/>
              </a:spcAft>
              <a:defRPr/>
            </a:pPr>
            <a:r>
              <a:rPr lang="zh-TW" altLang="en-US" sz="4400" kern="0" dirty="0">
                <a:gradFill>
                  <a:gsLst>
                    <a:gs pos="1250">
                      <a:schemeClr val="tx1"/>
                    </a:gs>
                    <a:gs pos="100000">
                      <a:schemeClr val="tx1"/>
                    </a:gs>
                  </a:gsLst>
                  <a:lin ang="5400000" scaled="0"/>
                </a:gradFill>
              </a:rPr>
              <a:t>回归</a:t>
            </a:r>
            <a:endParaRPr lang="en-US" altLang="zh-TW" sz="4400" kern="0" dirty="0">
              <a:gradFill>
                <a:gsLst>
                  <a:gs pos="1250">
                    <a:schemeClr val="tx1"/>
                  </a:gs>
                  <a:gs pos="100000">
                    <a:schemeClr val="tx1"/>
                  </a:gs>
                </a:gsLst>
                <a:lin ang="5400000" scaled="0"/>
              </a:gradFill>
            </a:endParaRPr>
          </a:p>
          <a:p>
            <a:pPr defTabSz="913509">
              <a:spcAft>
                <a:spcPts val="600"/>
              </a:spcAft>
              <a:defRPr/>
            </a:pPr>
            <a:r>
              <a:rPr lang="en-US" sz="2800" kern="0" dirty="0">
                <a:gradFill>
                  <a:gsLst>
                    <a:gs pos="1250">
                      <a:schemeClr val="tx1"/>
                    </a:gs>
                    <a:gs pos="100000">
                      <a:schemeClr val="tx1"/>
                    </a:gs>
                  </a:gsLst>
                  <a:lin ang="5400000" scaled="0"/>
                </a:gradFill>
              </a:rPr>
              <a:t>Regression</a:t>
            </a:r>
          </a:p>
        </p:txBody>
      </p:sp>
      <p:pic>
        <p:nvPicPr>
          <p:cNvPr id="5" name="Picture 4">
            <a:extLst>
              <a:ext uri="{FF2B5EF4-FFF2-40B4-BE49-F238E27FC236}">
                <a16:creationId xmlns:a16="http://schemas.microsoft.com/office/drawing/2014/main" id="{80E18FCA-CB94-42A3-8FC6-C2E582362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578" y="1882759"/>
            <a:ext cx="4839097" cy="3983878"/>
          </a:xfrm>
          <a:prstGeom prst="rect">
            <a:avLst/>
          </a:prstGeom>
        </p:spPr>
      </p:pic>
    </p:spTree>
    <p:extLst>
      <p:ext uri="{BB962C8B-B14F-4D97-AF65-F5344CB8AC3E}">
        <p14:creationId xmlns:p14="http://schemas.microsoft.com/office/powerpoint/2010/main" val="461842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4807" y="3772568"/>
            <a:ext cx="10795536" cy="1375761"/>
          </a:xfrm>
        </p:spPr>
        <p:txBody>
          <a:bodyPr/>
          <a:lstStyle/>
          <a:p>
            <a:r>
              <a:rPr lang="zh-TW" altLang="en-US" sz="5400" dirty="0"/>
              <a:t>线性和多项式回归</a:t>
            </a:r>
            <a:br>
              <a:rPr lang="en-US" altLang="zh-TW" sz="5400" dirty="0"/>
            </a:br>
            <a:r>
              <a:rPr lang="en-US" sz="3200" dirty="0"/>
              <a:t>Linear and polynomial regression</a:t>
            </a:r>
          </a:p>
        </p:txBody>
      </p:sp>
      <p:sp>
        <p:nvSpPr>
          <p:cNvPr id="3" name="Title 3">
            <a:extLst>
              <a:ext uri="{FF2B5EF4-FFF2-40B4-BE49-F238E27FC236}">
                <a16:creationId xmlns:a16="http://schemas.microsoft.com/office/drawing/2014/main" id="{F92F5393-EFF1-4AF1-971D-29A08EEE826E}"/>
              </a:ext>
            </a:extLst>
          </p:cNvPr>
          <p:cNvSpPr txBox="1">
            <a:spLocks/>
          </p:cNvSpPr>
          <p:nvPr/>
        </p:nvSpPr>
        <p:spPr>
          <a:xfrm>
            <a:off x="269240" y="1186356"/>
            <a:ext cx="9859116" cy="1158793"/>
          </a:xfrm>
          <a:prstGeom prst="rect">
            <a:avLst/>
          </a:prstGeom>
          <a:noFill/>
        </p:spPr>
        <p:txBody>
          <a:bodyPr vert="horz" wrap="square" lIns="91440" tIns="91440" rIns="91440" bIns="91440" rtlCol="0" anchor="t" anchorCtr="0">
            <a:normAutofit/>
          </a:bodyPr>
          <a:lstStyle>
            <a:lvl1pPr algn="l" defTabSz="914367" rtl="0" eaLnBrk="1" latinLnBrk="0" hangingPunct="1">
              <a:lnSpc>
                <a:spcPct val="90000"/>
              </a:lnSpc>
              <a:spcBef>
                <a:spcPct val="0"/>
              </a:spcBef>
              <a:buNone/>
              <a:defRPr lang="en-US" sz="7058" b="0" kern="1200" cap="none" spc="-7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zh-TW" altLang="en-US" dirty="0"/>
              <a:t>算法</a:t>
            </a:r>
            <a:r>
              <a:rPr lang="en-US" altLang="zh-TW" dirty="0"/>
              <a:t> </a:t>
            </a:r>
            <a:r>
              <a:rPr lang="en-US" sz="5400" dirty="0"/>
              <a:t>The algorithm</a:t>
            </a:r>
          </a:p>
        </p:txBody>
      </p:sp>
    </p:spTree>
    <p:extLst>
      <p:ext uri="{BB962C8B-B14F-4D97-AF65-F5344CB8AC3E}">
        <p14:creationId xmlns:p14="http://schemas.microsoft.com/office/powerpoint/2010/main" val="193169856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zh-TW" altLang="en-US" sz="4000" dirty="0"/>
              <a:t>回归综览</a:t>
            </a:r>
            <a:r>
              <a:rPr lang="en-US" altLang="zh-TW" sz="4000" dirty="0"/>
              <a:t> </a:t>
            </a:r>
            <a:r>
              <a:rPr lang="en-US" sz="3200" dirty="0"/>
              <a:t>Overview of regression</a:t>
            </a:r>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E2A423F7-6911-A34B-AB30-0C7C66EAE110}"/>
                  </a:ext>
                </a:extLst>
              </p:cNvPr>
              <p:cNvSpPr>
                <a:spLocks noGrp="1"/>
              </p:cNvSpPr>
              <p:nvPr>
                <p:ph type="body" sz="quarter" idx="10"/>
              </p:nvPr>
            </p:nvSpPr>
            <p:spPr>
              <a:xfrm>
                <a:off x="358570" y="3860979"/>
                <a:ext cx="6228497" cy="2077492"/>
              </a:xfrm>
            </p:spPr>
            <p:txBody>
              <a:bodyPr/>
              <a:lstStyle/>
              <a:p>
                <a:r>
                  <a:rPr lang="en-US" sz="2000" dirty="0"/>
                  <a:t>“Draw a line”:</a:t>
                </a:r>
              </a:p>
              <a:p>
                <a:r>
                  <a:rPr lang="en-US" sz="2000" dirty="0"/>
                  <a:t>Extrapolate trends from existing data points</a:t>
                </a:r>
              </a:p>
              <a:p>
                <a:r>
                  <a:rPr lang="en-US" sz="2000" dirty="0"/>
                  <a:t>Line takes equations</a:t>
                </a:r>
              </a:p>
              <a:p>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𝑥</m:t>
                      </m:r>
                    </m:oMath>
                  </m:oMathPara>
                </a14:m>
                <a:endParaRPr lang="en-US" sz="4800" dirty="0"/>
              </a:p>
              <a:p>
                <a:r>
                  <a:rPr lang="en-US" sz="2000" dirty="0"/>
                  <a:t>Dataset for this section: United Nations national statistics from 2009-2011</a:t>
                </a:r>
              </a:p>
            </p:txBody>
          </p:sp>
        </mc:Choice>
        <mc:Fallback>
          <p:sp>
            <p:nvSpPr>
              <p:cNvPr id="10" name="Content Placeholder 9">
                <a:extLst>
                  <a:ext uri="{FF2B5EF4-FFF2-40B4-BE49-F238E27FC236}">
                    <a16:creationId xmlns:a16="http://schemas.microsoft.com/office/drawing/2014/main" id="{E2A423F7-6911-A34B-AB30-0C7C66EAE110}"/>
                  </a:ext>
                </a:extLst>
              </p:cNvPr>
              <p:cNvSpPr>
                <a:spLocks noGrp="1" noRot="1" noChangeAspect="1" noMove="1" noResize="1" noEditPoints="1" noAdjustHandles="1" noChangeArrowheads="1" noChangeShapeType="1" noTextEdit="1"/>
              </p:cNvSpPr>
              <p:nvPr>
                <p:ph type="body" sz="quarter" idx="10"/>
              </p:nvPr>
            </p:nvSpPr>
            <p:spPr>
              <a:xfrm>
                <a:off x="358570" y="3860979"/>
                <a:ext cx="6228497" cy="2077492"/>
              </a:xfrm>
              <a:blipFill>
                <a:blip r:embed="rId3"/>
                <a:stretch>
                  <a:fillRect l="-813" t="-1212" b="-1212"/>
                </a:stretch>
              </a:blipFill>
            </p:spPr>
            <p:txBody>
              <a:bodyPr/>
              <a:lstStyle/>
              <a:p>
                <a:r>
                  <a:rPr lang="en-TW">
                    <a:noFill/>
                  </a:rPr>
                  <a:t> </a:t>
                </a:r>
              </a:p>
            </p:txBody>
          </p:sp>
        </mc:Fallback>
      </mc:AlternateContent>
      <p:pic>
        <p:nvPicPr>
          <p:cNvPr id="5" name="Content Placeholder 4"/>
          <p:cNvPicPr>
            <a:picLocks noGrp="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7492409" y="3750823"/>
            <a:ext cx="4699590" cy="2989557"/>
          </a:xfrm>
          <a:prstGeom prst="rect">
            <a:avLst/>
          </a:prstGeom>
        </p:spPr>
      </p:pic>
      <mc:AlternateContent xmlns:mc="http://schemas.openxmlformats.org/markup-compatibility/2006">
        <mc:Choice xmlns:a14="http://schemas.microsoft.com/office/drawing/2010/main" Requires="a14">
          <p:sp>
            <p:nvSpPr>
              <p:cNvPr id="6" name="Content Placeholder 9">
                <a:extLst>
                  <a:ext uri="{FF2B5EF4-FFF2-40B4-BE49-F238E27FC236}">
                    <a16:creationId xmlns:a16="http://schemas.microsoft.com/office/drawing/2014/main" id="{BCFB7519-C62C-5C40-A527-A3A3FCE03097}"/>
                  </a:ext>
                </a:extLst>
              </p:cNvPr>
              <p:cNvSpPr txBox="1">
                <a:spLocks/>
              </p:cNvSpPr>
              <p:nvPr/>
            </p:nvSpPr>
            <p:spPr>
              <a:xfrm>
                <a:off x="358570" y="1298923"/>
                <a:ext cx="11474238" cy="2316340"/>
              </a:xfrm>
              <a:prstGeom prst="rect">
                <a:avLst/>
              </a:prstGeom>
            </p:spPr>
            <p:txBody>
              <a:bodyPr vert="horz" wrap="square" lIns="91440" tIns="91440" rIns="91440" bIns="91440" rtlCol="0">
                <a:spAutoFit/>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rgbClr val="0072C6"/>
                    </a:solidFill>
                    <a:latin typeface="+mj-lt"/>
                    <a:ea typeface="+mn-ea"/>
                    <a:cs typeface="+mn-cs"/>
                  </a:defRPr>
                </a:lvl1pPr>
                <a:lvl2pPr marL="0" marR="0" indent="0" algn="l" defTabSz="914367" rtl="0" eaLnBrk="1" fontAlgn="auto" latinLnBrk="0" hangingPunct="1">
                  <a:lnSpc>
                    <a:spcPct val="90000"/>
                  </a:lnSpc>
                  <a:spcBef>
                    <a:spcPts val="588"/>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dirty="0"/>
                  <a:t>“</a:t>
                </a:r>
                <a:r>
                  <a:rPr lang="zh-CN" altLang="en-US" dirty="0"/>
                  <a:t>画一条线</a:t>
                </a:r>
                <a:r>
                  <a:rPr lang="en-US" dirty="0"/>
                  <a:t>”:</a:t>
                </a:r>
              </a:p>
              <a:p>
                <a:r>
                  <a:rPr lang="zh-TW" altLang="en-US" dirty="0"/>
                  <a:t>从现有数据点预测趋势</a:t>
                </a:r>
                <a:endParaRPr lang="en-US" dirty="0"/>
              </a:p>
              <a:p>
                <a:r>
                  <a:rPr lang="zh-TW" altLang="en-US" dirty="0"/>
                  <a:t>从线</a:t>
                </a:r>
                <a:r>
                  <a:rPr lang="zh-CN" altLang="en-US" dirty="0"/>
                  <a:t>可得</a:t>
                </a:r>
                <a:r>
                  <a:rPr lang="zh-TW" altLang="en-US" dirty="0"/>
                  <a:t>方程式</a:t>
                </a:r>
                <a:endParaRPr lang="en-US" altLang="zh-TW" dirty="0"/>
              </a:p>
              <a:p>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𝑥</m:t>
                      </m:r>
                    </m:oMath>
                  </m:oMathPara>
                </a14:m>
                <a:endParaRPr lang="en-US" sz="6000" dirty="0"/>
              </a:p>
              <a:p>
                <a:r>
                  <a:rPr lang="zh-TW" altLang="en-US" dirty="0"/>
                  <a:t>数据集：</a:t>
                </a:r>
                <a:r>
                  <a:rPr lang="en-US" altLang="zh-TW" dirty="0"/>
                  <a:t>2009-2011</a:t>
                </a:r>
                <a:r>
                  <a:rPr lang="zh-TW" altLang="en-US" dirty="0"/>
                  <a:t>年联合国国家统计</a:t>
                </a:r>
                <a:endParaRPr lang="en-US" dirty="0"/>
              </a:p>
            </p:txBody>
          </p:sp>
        </mc:Choice>
        <mc:Fallback>
          <p:sp>
            <p:nvSpPr>
              <p:cNvPr id="6" name="Content Placeholder 9">
                <a:extLst>
                  <a:ext uri="{FF2B5EF4-FFF2-40B4-BE49-F238E27FC236}">
                    <a16:creationId xmlns:a16="http://schemas.microsoft.com/office/drawing/2014/main" id="{BCFB7519-C62C-5C40-A527-A3A3FCE03097}"/>
                  </a:ext>
                </a:extLst>
              </p:cNvPr>
              <p:cNvSpPr txBox="1">
                <a:spLocks noRot="1" noChangeAspect="1" noMove="1" noResize="1" noEditPoints="1" noAdjustHandles="1" noChangeArrowheads="1" noChangeShapeType="1" noTextEdit="1"/>
              </p:cNvSpPr>
              <p:nvPr/>
            </p:nvSpPr>
            <p:spPr>
              <a:xfrm>
                <a:off x="358570" y="1298923"/>
                <a:ext cx="11474238" cy="2316340"/>
              </a:xfrm>
              <a:prstGeom prst="rect">
                <a:avLst/>
              </a:prstGeom>
              <a:blipFill>
                <a:blip r:embed="rId5"/>
                <a:stretch>
                  <a:fillRect l="-994" t="-2717" b="-3804"/>
                </a:stretch>
              </a:blipFill>
            </p:spPr>
            <p:txBody>
              <a:bodyPr/>
              <a:lstStyle/>
              <a:p>
                <a:r>
                  <a:rPr lang="en-TW">
                    <a:noFill/>
                  </a:rPr>
                  <a:t> </a:t>
                </a:r>
              </a:p>
            </p:txBody>
          </p:sp>
        </mc:Fallback>
      </mc:AlternateContent>
    </p:spTree>
    <p:extLst>
      <p:ext uri="{BB962C8B-B14F-4D97-AF65-F5344CB8AC3E}">
        <p14:creationId xmlns:p14="http://schemas.microsoft.com/office/powerpoint/2010/main" val="46087730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简单线性回归</a:t>
            </a:r>
            <a:r>
              <a:rPr lang="en-US" altLang="zh-TW" dirty="0"/>
              <a:t> </a:t>
            </a:r>
            <a:br>
              <a:rPr lang="en-US" altLang="zh-TW" dirty="0"/>
            </a:br>
            <a:r>
              <a:rPr lang="en-US" sz="2800" dirty="0"/>
              <a:t>Simple linear regression</a:t>
            </a:r>
          </a:p>
        </p:txBody>
      </p:sp>
      <p:sp>
        <p:nvSpPr>
          <p:cNvPr id="3" name="Text Placeholder 2"/>
          <p:cNvSpPr>
            <a:spLocks noGrp="1"/>
          </p:cNvSpPr>
          <p:nvPr>
            <p:ph type="body" sz="quarter" idx="10"/>
          </p:nvPr>
        </p:nvSpPr>
        <p:spPr>
          <a:xfrm>
            <a:off x="358570" y="1558234"/>
            <a:ext cx="11474238" cy="2003747"/>
          </a:xfrm>
        </p:spPr>
        <p:txBody>
          <a:bodyPr>
            <a:normAutofit/>
          </a:bodyPr>
          <a:lstStyle/>
          <a:p>
            <a:r>
              <a:rPr lang="zh-TW" altLang="en-US" dirty="0"/>
              <a:t>转换底層数据有时可以产生更好的模型</a:t>
            </a:r>
            <a:endParaRPr lang="en-US" dirty="0"/>
          </a:p>
          <a:p>
            <a:r>
              <a:rPr lang="zh-TW" altLang="en-US" dirty="0"/>
              <a:t>示例：使模型拟合人均</a:t>
            </a:r>
            <a:r>
              <a:rPr lang="en-US" altLang="zh-TW" dirty="0"/>
              <a:t>GDP</a:t>
            </a:r>
            <a:r>
              <a:rPr lang="zh-TW" altLang="en-US" dirty="0"/>
              <a:t>的对数</a:t>
            </a:r>
            <a:endParaRPr lang="en-US" b="0" dirty="0"/>
          </a:p>
          <a:p>
            <a:r>
              <a:rPr lang="en-US" sz="2000" b="0" dirty="0"/>
              <a:t>Transforming the underlying data can sometimes produce better models</a:t>
            </a:r>
          </a:p>
          <a:p>
            <a:r>
              <a:rPr lang="en-US" sz="2000" b="0" dirty="0"/>
              <a:t>Example from the section: fitting a model to the logarithm of per-capita GDP</a:t>
            </a:r>
          </a:p>
        </p:txBody>
      </p:sp>
      <p:pic>
        <p:nvPicPr>
          <p:cNvPr id="7" name="Content Placeholder 6"/>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0" y="3135841"/>
            <a:ext cx="4802188" cy="3201988"/>
          </a:xfrm>
        </p:spPr>
      </p:pic>
      <p:pic>
        <p:nvPicPr>
          <p:cNvPr id="8" name="Content Placeholder 7"/>
          <p:cNvPicPr>
            <a:picLocks noGrp="1" noChangeAspect="1"/>
          </p:cNvPicPr>
          <p:nvPr>
            <p:ph sz="quarter" idx="4294967295"/>
          </p:nvPr>
        </p:nvPicPr>
        <p:blipFill>
          <a:blip r:embed="rId4">
            <a:extLst>
              <a:ext uri="{28A0092B-C50C-407E-A947-70E740481C1C}">
                <a14:useLocalDpi xmlns:a14="http://schemas.microsoft.com/office/drawing/2010/main" val="0"/>
              </a:ext>
            </a:extLst>
          </a:blip>
          <a:stretch>
            <a:fillRect/>
          </a:stretch>
        </p:blipFill>
        <p:spPr>
          <a:xfrm>
            <a:off x="7466013" y="3135841"/>
            <a:ext cx="4725987" cy="3201988"/>
          </a:xfrm>
        </p:spPr>
      </p:pic>
    </p:spTree>
    <p:extLst>
      <p:ext uri="{BB962C8B-B14F-4D97-AF65-F5344CB8AC3E}">
        <p14:creationId xmlns:p14="http://schemas.microsoft.com/office/powerpoint/2010/main" val="1017505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zh-TW" altLang="en-US" sz="4000" dirty="0"/>
              <a:t>多项式回归</a:t>
            </a:r>
            <a:r>
              <a:rPr lang="en-US" altLang="zh-TW" sz="4000" dirty="0"/>
              <a:t> </a:t>
            </a:r>
            <a:br>
              <a:rPr lang="en-US" altLang="zh-TW" sz="4000" dirty="0"/>
            </a:br>
            <a:r>
              <a:rPr lang="en-US" sz="2700" dirty="0"/>
              <a:t>Polynomial regression</a:t>
            </a:r>
          </a:p>
        </p:txBody>
      </p:sp>
      <mc:AlternateContent xmlns:mc="http://schemas.openxmlformats.org/markup-compatibility/2006">
        <mc:Choice xmlns:a14="http://schemas.microsoft.com/office/drawing/2010/main" Requires="a14">
          <p:sp>
            <p:nvSpPr>
              <p:cNvPr id="18" name="Content Placeholder 17">
                <a:extLst>
                  <a:ext uri="{FF2B5EF4-FFF2-40B4-BE49-F238E27FC236}">
                    <a16:creationId xmlns:a16="http://schemas.microsoft.com/office/drawing/2014/main" id="{7BDDEB31-E529-2D44-8A82-19189D3A47FD}"/>
                  </a:ext>
                </a:extLst>
              </p:cNvPr>
              <p:cNvSpPr>
                <a:spLocks noGrp="1"/>
              </p:cNvSpPr>
              <p:nvPr>
                <p:ph type="body" sz="quarter" idx="10"/>
              </p:nvPr>
            </p:nvSpPr>
            <p:spPr>
              <a:xfrm>
                <a:off x="358570" y="3879380"/>
                <a:ext cx="5042771" cy="1646605"/>
              </a:xfrm>
            </p:spPr>
            <p:txBody>
              <a:bodyPr/>
              <a:lstStyle/>
              <a:p>
                <a:r>
                  <a:rPr lang="en-US" sz="2000" dirty="0"/>
                  <a:t>”Linearity” only refers to the coefficients not being multiples of each other</a:t>
                </a:r>
              </a:p>
              <a:p>
                <a:r>
                  <a:rPr lang="en-US" sz="2000" dirty="0"/>
                  <a:t>We get a much better fit of the data in this section using an equation of form </a:t>
                </a:r>
                <a:br>
                  <a:rPr lang="en-US" sz="2000" dirty="0"/>
                </a:b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0</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1</m:t>
                        </m:r>
                      </m:sub>
                    </m:sSub>
                    <m:r>
                      <a:rPr lang="en-US" sz="2000" i="1">
                        <a:latin typeface="Cambria Math" panose="02040503050406030204" pitchFamily="18" charset="0"/>
                      </a:rPr>
                      <m:t>𝑥</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𝛽</m:t>
                        </m:r>
                      </m:e>
                      <m:sub>
                        <m:r>
                          <a:rPr lang="en-US" sz="2000" i="1">
                            <a:latin typeface="Cambria Math" panose="02040503050406030204" pitchFamily="18" charset="0"/>
                          </a:rPr>
                          <m:t>2</m:t>
                        </m:r>
                      </m:sub>
                    </m:sSub>
                    <m:sSup>
                      <m:sSupPr>
                        <m:ctrlPr>
                          <a:rPr lang="en-US" sz="2000" i="1">
                            <a:latin typeface="Cambria Math" panose="02040503050406030204" pitchFamily="18" charset="0"/>
                          </a:rPr>
                        </m:ctrlPr>
                      </m:sSupPr>
                      <m:e>
                        <m:r>
                          <a:rPr lang="en-US" sz="2000" i="1">
                            <a:latin typeface="Cambria Math" panose="02040503050406030204" pitchFamily="18" charset="0"/>
                          </a:rPr>
                          <m:t>𝑥</m:t>
                        </m:r>
                      </m:e>
                      <m:sup>
                        <m:r>
                          <a:rPr lang="en-US" sz="2000" i="1">
                            <a:latin typeface="Cambria Math" panose="02040503050406030204" pitchFamily="18" charset="0"/>
                          </a:rPr>
                          <m:t>2</m:t>
                        </m:r>
                      </m:sup>
                    </m:sSup>
                  </m:oMath>
                </a14:m>
                <a:r>
                  <a:rPr lang="en-US" sz="2000" dirty="0"/>
                  <a:t> </a:t>
                </a:r>
              </a:p>
            </p:txBody>
          </p:sp>
        </mc:Choice>
        <mc:Fallback>
          <p:sp>
            <p:nvSpPr>
              <p:cNvPr id="18" name="Content Placeholder 17">
                <a:extLst>
                  <a:ext uri="{FF2B5EF4-FFF2-40B4-BE49-F238E27FC236}">
                    <a16:creationId xmlns:a16="http://schemas.microsoft.com/office/drawing/2014/main" id="{7BDDEB31-E529-2D44-8A82-19189D3A47FD}"/>
                  </a:ext>
                </a:extLst>
              </p:cNvPr>
              <p:cNvSpPr>
                <a:spLocks noGrp="1" noRot="1" noChangeAspect="1" noMove="1" noResize="1" noEditPoints="1" noAdjustHandles="1" noChangeArrowheads="1" noChangeShapeType="1" noTextEdit="1"/>
              </p:cNvSpPr>
              <p:nvPr>
                <p:ph type="body" sz="quarter" idx="10"/>
              </p:nvPr>
            </p:nvSpPr>
            <p:spPr>
              <a:xfrm>
                <a:off x="358570" y="3879380"/>
                <a:ext cx="5042771" cy="1646605"/>
              </a:xfrm>
              <a:blipFill>
                <a:blip r:embed="rId3"/>
                <a:stretch>
                  <a:fillRect l="-1005" t="-763"/>
                </a:stretch>
              </a:blipFill>
            </p:spPr>
            <p:txBody>
              <a:bodyPr/>
              <a:lstStyle/>
              <a:p>
                <a:r>
                  <a:rPr lang="en-TW">
                    <a:noFill/>
                  </a:rPr>
                  <a:t> </a:t>
                </a:r>
              </a:p>
            </p:txBody>
          </p:sp>
        </mc:Fallback>
      </mc:AlternateContent>
      <p:pic>
        <p:nvPicPr>
          <p:cNvPr id="22" name="Content Placeholder 5">
            <a:extLst>
              <a:ext uri="{FF2B5EF4-FFF2-40B4-BE49-F238E27FC236}">
                <a16:creationId xmlns:a16="http://schemas.microsoft.com/office/drawing/2014/main" id="{B8F09472-8CF8-D642-8BC5-AED7B42E23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341" y="3008870"/>
            <a:ext cx="5600706" cy="3794026"/>
          </a:xfrm>
          <a:prstGeom prst="rect">
            <a:avLst/>
          </a:prstGeom>
        </p:spPr>
      </p:pic>
      <mc:AlternateContent xmlns:mc="http://schemas.openxmlformats.org/markup-compatibility/2006">
        <mc:Choice xmlns:a14="http://schemas.microsoft.com/office/drawing/2010/main" Requires="a14">
          <p:sp>
            <p:nvSpPr>
              <p:cNvPr id="5" name="Content Placeholder 17">
                <a:extLst>
                  <a:ext uri="{FF2B5EF4-FFF2-40B4-BE49-F238E27FC236}">
                    <a16:creationId xmlns:a16="http://schemas.microsoft.com/office/drawing/2014/main" id="{9CDD067D-0C30-0E4A-AAE6-73CF87CF813F}"/>
                  </a:ext>
                </a:extLst>
              </p:cNvPr>
              <p:cNvSpPr txBox="1">
                <a:spLocks/>
              </p:cNvSpPr>
              <p:nvPr/>
            </p:nvSpPr>
            <p:spPr>
              <a:xfrm>
                <a:off x="358570" y="1545330"/>
                <a:ext cx="11474238" cy="1021946"/>
              </a:xfrm>
              <a:prstGeom prst="rect">
                <a:avLst/>
              </a:prstGeom>
            </p:spPr>
            <p:txBody>
              <a:bodyPr vert="horz" wrap="square" lIns="91440" tIns="91440" rIns="91440" bIns="91440" rtlCol="0">
                <a:spAutoFit/>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rgbClr val="0072C6"/>
                    </a:solidFill>
                    <a:latin typeface="+mj-lt"/>
                    <a:ea typeface="+mn-ea"/>
                    <a:cs typeface="+mn-cs"/>
                  </a:defRPr>
                </a:lvl1pPr>
                <a:lvl2pPr marL="0" marR="0" indent="0" algn="l" defTabSz="914367" rtl="0" eaLnBrk="1" fontAlgn="auto" latinLnBrk="0" hangingPunct="1">
                  <a:lnSpc>
                    <a:spcPct val="90000"/>
                  </a:lnSpc>
                  <a:spcBef>
                    <a:spcPts val="588"/>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dirty="0"/>
                  <a:t>“线性”仅是指系数不是彼此的倍数</a:t>
                </a:r>
                <a:endParaRPr lang="en-US" dirty="0"/>
              </a:p>
              <a:p>
                <a:r>
                  <a:rPr lang="zh-TW" altLang="en-US" dirty="0"/>
                  <a:t>使用方程式</a:t>
                </a:r>
                <a14:m>
                  <m:oMath xmlns:m="http://schemas.openxmlformats.org/officeDocument/2006/math">
                    <m:r>
                      <a:rPr lang="en-US" i="1">
                        <a:latin typeface="Cambria Math" panose="02040503050406030204" pitchFamily="18" charset="0"/>
                      </a:rPr>
                      <m:t>𝑦</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1</m:t>
                        </m:r>
                      </m:sub>
                    </m:sSub>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𝛽</m:t>
                        </m:r>
                      </m:e>
                      <m:sub>
                        <m:r>
                          <a:rPr lang="en-US" i="1">
                            <a:latin typeface="Cambria Math" panose="02040503050406030204" pitchFamily="18" charset="0"/>
                          </a:rPr>
                          <m:t>2</m:t>
                        </m:r>
                      </m:sub>
                    </m:sSub>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i="1">
                            <a:latin typeface="Cambria Math" panose="02040503050406030204" pitchFamily="18" charset="0"/>
                          </a:rPr>
                          <m:t>2</m:t>
                        </m:r>
                      </m:sup>
                    </m:sSup>
                  </m:oMath>
                </a14:m>
                <a:r>
                  <a:rPr lang="zh-TW" altLang="en-US" dirty="0"/>
                  <a:t>，得到一个对数据更佳的拟合</a:t>
                </a:r>
                <a:endParaRPr lang="en-US" dirty="0"/>
              </a:p>
            </p:txBody>
          </p:sp>
        </mc:Choice>
        <mc:Fallback>
          <p:sp>
            <p:nvSpPr>
              <p:cNvPr id="5" name="Content Placeholder 17">
                <a:extLst>
                  <a:ext uri="{FF2B5EF4-FFF2-40B4-BE49-F238E27FC236}">
                    <a16:creationId xmlns:a16="http://schemas.microsoft.com/office/drawing/2014/main" id="{9CDD067D-0C30-0E4A-AAE6-73CF87CF813F}"/>
                  </a:ext>
                </a:extLst>
              </p:cNvPr>
              <p:cNvSpPr txBox="1">
                <a:spLocks noRot="1" noChangeAspect="1" noMove="1" noResize="1" noEditPoints="1" noAdjustHandles="1" noChangeArrowheads="1" noChangeShapeType="1" noTextEdit="1"/>
              </p:cNvSpPr>
              <p:nvPr/>
            </p:nvSpPr>
            <p:spPr>
              <a:xfrm>
                <a:off x="358570" y="1545330"/>
                <a:ext cx="11474238" cy="1021946"/>
              </a:xfrm>
              <a:prstGeom prst="rect">
                <a:avLst/>
              </a:prstGeom>
              <a:blipFill>
                <a:blip r:embed="rId5"/>
                <a:stretch>
                  <a:fillRect l="-994" t="-6173" b="-8642"/>
                </a:stretch>
              </a:blipFill>
            </p:spPr>
            <p:txBody>
              <a:bodyPr/>
              <a:lstStyle/>
              <a:p>
                <a:r>
                  <a:rPr lang="en-TW">
                    <a:noFill/>
                  </a:rPr>
                  <a:t> </a:t>
                </a:r>
              </a:p>
            </p:txBody>
          </p:sp>
        </mc:Fallback>
      </mc:AlternateContent>
    </p:spTree>
    <p:extLst>
      <p:ext uri="{BB962C8B-B14F-4D97-AF65-F5344CB8AC3E}">
        <p14:creationId xmlns:p14="http://schemas.microsoft.com/office/powerpoint/2010/main" val="1469407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92364"/>
            <a:ext cx="11474238" cy="896552"/>
          </a:xfrm>
        </p:spPr>
        <p:txBody>
          <a:bodyPr/>
          <a:lstStyle/>
          <a:p>
            <a:r>
              <a:rPr lang="en-US" sz="3200" dirty="0"/>
              <a:t>ML1 ML2 On-line Workshop Agenda ML1 ML2</a:t>
            </a:r>
            <a:r>
              <a:rPr lang="zh-TW" altLang="en-US" sz="3200" dirty="0"/>
              <a:t>在线研讨会议程</a:t>
            </a:r>
            <a:endParaRPr lang="en-US" sz="3200" dirty="0">
              <a:solidFill>
                <a:srgbClr val="FF0000"/>
              </a:solidFill>
            </a:endParaRPr>
          </a:p>
        </p:txBody>
      </p:sp>
      <p:graphicFrame>
        <p:nvGraphicFramePr>
          <p:cNvPr id="4" name="Table 3">
            <a:extLst>
              <a:ext uri="{FF2B5EF4-FFF2-40B4-BE49-F238E27FC236}">
                <a16:creationId xmlns:a16="http://schemas.microsoft.com/office/drawing/2014/main" id="{F74D1633-FA73-AE42-A42C-88906B19DD94}"/>
              </a:ext>
            </a:extLst>
          </p:cNvPr>
          <p:cNvGraphicFramePr>
            <a:graphicFrameLocks noGrp="1"/>
          </p:cNvGraphicFramePr>
          <p:nvPr>
            <p:extLst>
              <p:ext uri="{D42A27DB-BD31-4B8C-83A1-F6EECF244321}">
                <p14:modId xmlns:p14="http://schemas.microsoft.com/office/powerpoint/2010/main" val="2860984858"/>
              </p:ext>
            </p:extLst>
          </p:nvPr>
        </p:nvGraphicFramePr>
        <p:xfrm>
          <a:off x="136896" y="682491"/>
          <a:ext cx="11874995" cy="6020329"/>
        </p:xfrm>
        <a:graphic>
          <a:graphicData uri="http://schemas.openxmlformats.org/drawingml/2006/table">
            <a:tbl>
              <a:tblPr firstRow="1" bandRow="1">
                <a:tableStyleId>{21E4AEA4-8DFA-4A89-87EB-49C32662AFE0}</a:tableStyleId>
              </a:tblPr>
              <a:tblGrid>
                <a:gridCol w="1165431">
                  <a:extLst>
                    <a:ext uri="{9D8B030D-6E8A-4147-A177-3AD203B41FA5}">
                      <a16:colId xmlns:a16="http://schemas.microsoft.com/office/drawing/2014/main" val="1416904660"/>
                    </a:ext>
                  </a:extLst>
                </a:gridCol>
                <a:gridCol w="4772067">
                  <a:extLst>
                    <a:ext uri="{9D8B030D-6E8A-4147-A177-3AD203B41FA5}">
                      <a16:colId xmlns:a16="http://schemas.microsoft.com/office/drawing/2014/main" val="569810871"/>
                    </a:ext>
                  </a:extLst>
                </a:gridCol>
                <a:gridCol w="1143824">
                  <a:extLst>
                    <a:ext uri="{9D8B030D-6E8A-4147-A177-3AD203B41FA5}">
                      <a16:colId xmlns:a16="http://schemas.microsoft.com/office/drawing/2014/main" val="350654248"/>
                    </a:ext>
                  </a:extLst>
                </a:gridCol>
                <a:gridCol w="4793673">
                  <a:extLst>
                    <a:ext uri="{9D8B030D-6E8A-4147-A177-3AD203B41FA5}">
                      <a16:colId xmlns:a16="http://schemas.microsoft.com/office/drawing/2014/main" val="3677402551"/>
                    </a:ext>
                  </a:extLst>
                </a:gridCol>
              </a:tblGrid>
              <a:tr h="526955">
                <a:tc gridSpan="2">
                  <a:txBody>
                    <a:bodyPr/>
                    <a:lstStyle/>
                    <a:p>
                      <a:r>
                        <a:rPr lang="en-TW" sz="2400" b="0" dirty="0">
                          <a:solidFill>
                            <a:sysClr val="windowText" lastClr="000000"/>
                          </a:solidFill>
                        </a:rPr>
                        <a:t>Day 1 </a:t>
                      </a:r>
                      <a:r>
                        <a:rPr lang="zh-CN" altLang="en-US" sz="2400" b="0" dirty="0">
                          <a:solidFill>
                            <a:schemeClr val="accent2"/>
                          </a:solidFill>
                        </a:rPr>
                        <a:t>第一天</a:t>
                      </a:r>
                      <a:endParaRPr lang="en-TW" sz="2400" b="0" dirty="0">
                        <a:solidFill>
                          <a:schemeClr val="accent2"/>
                        </a:solidFill>
                      </a:endParaRPr>
                    </a:p>
                  </a:txBody>
                  <a:tcPr anchor="ctr">
                    <a:noFill/>
                  </a:tcPr>
                </a:tc>
                <a:tc hMerge="1">
                  <a:txBody>
                    <a:bodyPr/>
                    <a:lstStyle/>
                    <a:p>
                      <a:endParaRPr lang="en-TW" dirty="0"/>
                    </a:p>
                  </a:txBody>
                  <a:tcPr>
                    <a:noFill/>
                  </a:tcPr>
                </a:tc>
                <a:tc gridSpan="2">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TW" sz="2400" b="0" dirty="0">
                          <a:solidFill>
                            <a:sysClr val="windowText" lastClr="000000"/>
                          </a:solidFill>
                        </a:rPr>
                        <a:t>Day 2 </a:t>
                      </a:r>
                      <a:r>
                        <a:rPr lang="zh-CN" altLang="en-US" sz="2400" b="0" dirty="0">
                          <a:solidFill>
                            <a:schemeClr val="accent2"/>
                          </a:solidFill>
                        </a:rPr>
                        <a:t>第二天</a:t>
                      </a:r>
                      <a:endParaRPr lang="en-TW" sz="2400" b="0" dirty="0">
                        <a:solidFill>
                          <a:schemeClr val="accent2"/>
                        </a:solidFill>
                      </a:endParaRPr>
                    </a:p>
                  </a:txBody>
                  <a:tcPr anchor="ctr">
                    <a:noFill/>
                  </a:tcPr>
                </a:tc>
                <a:tc hMerge="1">
                  <a:txBody>
                    <a:bodyPr/>
                    <a:lstStyle/>
                    <a:p>
                      <a:endParaRPr lang="en-TW" dirty="0"/>
                    </a:p>
                  </a:txBody>
                  <a:tcPr>
                    <a:noFill/>
                  </a:tcPr>
                </a:tc>
                <a:extLst>
                  <a:ext uri="{0D108BD9-81ED-4DB2-BD59-A6C34878D82A}">
                    <a16:rowId xmlns:a16="http://schemas.microsoft.com/office/drawing/2014/main" val="2681812724"/>
                  </a:ext>
                </a:extLst>
              </a:tr>
              <a:tr h="526955">
                <a:tc>
                  <a:txBody>
                    <a:bodyPr/>
                    <a:lstStyle/>
                    <a:p>
                      <a:pPr algn="ctr"/>
                      <a:r>
                        <a:rPr lang="en-US" sz="1800" b="0" i="0" kern="1200" dirty="0">
                          <a:solidFill>
                            <a:schemeClr val="bg1"/>
                          </a:solidFill>
                          <a:effectLst/>
                          <a:latin typeface="Segoe UI" panose="020B0502040204020203" pitchFamily="34" charset="0"/>
                          <a:ea typeface="+mn-ea"/>
                          <a:cs typeface="+mn-cs"/>
                        </a:rPr>
                        <a:t>19:30</a:t>
                      </a:r>
                      <a:endParaRPr lang="en-TW" dirty="0">
                        <a:solidFill>
                          <a:schemeClr val="bg1"/>
                        </a:solidFill>
                      </a:endParaRPr>
                    </a:p>
                  </a:txBody>
                  <a:tcPr anchor="ctr">
                    <a:solidFill>
                      <a:schemeClr val="accent2">
                        <a:lumMod val="75000"/>
                      </a:schemeClr>
                    </a:solidFill>
                  </a:tcPr>
                </a:tc>
                <a:tc>
                  <a:txBody>
                    <a:bodyPr/>
                    <a:lstStyle/>
                    <a:p>
                      <a:r>
                        <a:rPr lang="en-TW" sz="1600" dirty="0"/>
                        <a:t>Welcome   </a:t>
                      </a:r>
                      <a:r>
                        <a:rPr lang="zh-TW" altLang="en-US" sz="1600" dirty="0"/>
                        <a:t>开场</a:t>
                      </a:r>
                      <a:endParaRPr lang="en-TW" sz="1600" dirty="0"/>
                    </a:p>
                  </a:txBody>
                  <a:tcPr anchor="ctr">
                    <a:solidFill>
                      <a:schemeClr val="bg1">
                        <a:lumMod val="85000"/>
                      </a:schemeClr>
                    </a:solidFill>
                  </a:tcPr>
                </a:tc>
                <a:tc>
                  <a:txBody>
                    <a:bodyPr/>
                    <a:lstStyle/>
                    <a:p>
                      <a:pPr algn="ctr"/>
                      <a:r>
                        <a:rPr lang="en-US" sz="1800" b="0" i="0" kern="1200" dirty="0">
                          <a:solidFill>
                            <a:schemeClr val="bg1"/>
                          </a:solidFill>
                          <a:effectLst/>
                          <a:latin typeface="Segoe UI" panose="020B0502040204020203" pitchFamily="34" charset="0"/>
                          <a:ea typeface="+mn-ea"/>
                          <a:cs typeface="+mn-cs"/>
                        </a:rPr>
                        <a:t>19:30</a:t>
                      </a:r>
                      <a:endParaRPr lang="en-TW" dirty="0">
                        <a:solidFill>
                          <a:schemeClr val="bg1"/>
                        </a:solidFill>
                      </a:endParaRPr>
                    </a:p>
                  </a:txBody>
                  <a:tcPr anchor="ctr">
                    <a:solidFill>
                      <a:schemeClr val="accent2">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TW" sz="1600" dirty="0"/>
                        <a:t>Welcome   </a:t>
                      </a:r>
                      <a:r>
                        <a:rPr lang="zh-TW" altLang="en-US" sz="1600" dirty="0"/>
                        <a:t>开场</a:t>
                      </a:r>
                      <a:endParaRPr lang="en-TW" sz="1600" dirty="0"/>
                    </a:p>
                  </a:txBody>
                  <a:tcPr anchor="ctr">
                    <a:solidFill>
                      <a:schemeClr val="bg1">
                        <a:lumMod val="85000"/>
                      </a:schemeClr>
                    </a:solidFill>
                  </a:tcPr>
                </a:tc>
                <a:extLst>
                  <a:ext uri="{0D108BD9-81ED-4DB2-BD59-A6C34878D82A}">
                    <a16:rowId xmlns:a16="http://schemas.microsoft.com/office/drawing/2014/main" val="3163309985"/>
                  </a:ext>
                </a:extLst>
              </a:tr>
              <a:tr h="914664">
                <a:tc>
                  <a:txBody>
                    <a:bodyPr/>
                    <a:lstStyle/>
                    <a:p>
                      <a:pPr algn="ctr"/>
                      <a:r>
                        <a:rPr lang="en-US" altLang="zh-TW" sz="1800" b="0" i="0" kern="1200" dirty="0">
                          <a:solidFill>
                            <a:schemeClr val="bg1"/>
                          </a:solidFill>
                          <a:effectLst/>
                          <a:latin typeface="Segoe UI" panose="020B0502040204020203" pitchFamily="34" charset="0"/>
                          <a:ea typeface="+mn-ea"/>
                          <a:cs typeface="+mn-cs"/>
                        </a:rPr>
                        <a:t>19:35</a:t>
                      </a:r>
                      <a:endParaRPr lang="en-TW" dirty="0">
                        <a:solidFill>
                          <a:schemeClr val="bg1"/>
                        </a:solidFill>
                      </a:endParaRPr>
                    </a:p>
                  </a:txBody>
                  <a:tcPr anchor="ctr">
                    <a:solidFill>
                      <a:schemeClr val="accent2">
                        <a:lumMod val="75000"/>
                      </a:schemeClr>
                    </a:solidFill>
                  </a:tcPr>
                </a:tc>
                <a:tc>
                  <a:txBody>
                    <a:bodyPr/>
                    <a:lstStyle/>
                    <a:p>
                      <a:r>
                        <a:rPr lang="en-US" sz="1600" b="0" i="0" kern="1200" dirty="0">
                          <a:solidFill>
                            <a:schemeClr val="tx1"/>
                          </a:solidFill>
                          <a:effectLst/>
                          <a:latin typeface="Segoe UI" panose="020B0502040204020203" pitchFamily="34" charset="0"/>
                          <a:ea typeface="+mn-ea"/>
                          <a:cs typeface="+mn-cs"/>
                        </a:rPr>
                        <a:t>Unsupervised Learning and Clustering: K-means</a:t>
                      </a:r>
                    </a:p>
                    <a:p>
                      <a:r>
                        <a:rPr lang="zh-TW" altLang="en-US" sz="1600" b="0" i="0" kern="1200" dirty="0">
                          <a:solidFill>
                            <a:schemeClr val="tx1"/>
                          </a:solidFill>
                          <a:effectLst/>
                          <a:latin typeface="Segoe UI" panose="020B0502040204020203" pitchFamily="34" charset="0"/>
                          <a:ea typeface="+mn-ea"/>
                          <a:cs typeface="+mn-cs"/>
                        </a:rPr>
                        <a:t>非监督式学习与分群算法：</a:t>
                      </a:r>
                      <a:r>
                        <a:rPr lang="en-US" sz="1600" b="0" i="0" kern="1200" dirty="0">
                          <a:solidFill>
                            <a:schemeClr val="tx1"/>
                          </a:solidFill>
                          <a:effectLst/>
                          <a:latin typeface="Segoe UI" panose="020B0502040204020203" pitchFamily="34" charset="0"/>
                          <a:ea typeface="+mn-ea"/>
                          <a:cs typeface="+mn-cs"/>
                        </a:rPr>
                        <a:t>k-means </a:t>
                      </a:r>
                      <a:r>
                        <a:rPr lang="zh-TW" altLang="en-US" sz="1600" b="0" i="0" kern="1200" dirty="0">
                          <a:solidFill>
                            <a:schemeClr val="tx1"/>
                          </a:solidFill>
                          <a:effectLst/>
                          <a:latin typeface="Segoe UI" panose="020B0502040204020203" pitchFamily="34" charset="0"/>
                          <a:ea typeface="+mn-ea"/>
                          <a:cs typeface="+mn-cs"/>
                        </a:rPr>
                        <a:t>为例</a:t>
                      </a:r>
                      <a:r>
                        <a:rPr lang="en-US" sz="1600" b="0" i="0" kern="1200" dirty="0">
                          <a:solidFill>
                            <a:schemeClr val="tx1"/>
                          </a:solidFill>
                          <a:effectLst/>
                          <a:latin typeface="Segoe UI" panose="020B0502040204020203" pitchFamily="34" charset="0"/>
                          <a:ea typeface="+mn-ea"/>
                          <a:cs typeface="+mn-cs"/>
                        </a:rPr>
                        <a:t> </a:t>
                      </a:r>
                      <a:endParaRPr lang="en-TW" sz="1600" dirty="0"/>
                    </a:p>
                  </a:txBody>
                  <a:tcPr anchor="ctr">
                    <a:solidFill>
                      <a:schemeClr val="bg1">
                        <a:lumMod val="85000"/>
                      </a:schemeClr>
                    </a:solidFill>
                  </a:tcPr>
                </a:tc>
                <a:tc>
                  <a:txBody>
                    <a:bodyPr/>
                    <a:lstStyle/>
                    <a:p>
                      <a:pPr algn="ctr"/>
                      <a:r>
                        <a:rPr lang="en-US" altLang="zh-TW" sz="1800" b="0" i="0" kern="1200" dirty="0">
                          <a:solidFill>
                            <a:schemeClr val="bg1"/>
                          </a:solidFill>
                          <a:effectLst/>
                          <a:latin typeface="Segoe UI" panose="020B0502040204020203" pitchFamily="34" charset="0"/>
                          <a:ea typeface="+mn-ea"/>
                          <a:cs typeface="+mn-cs"/>
                        </a:rPr>
                        <a:t>19:35</a:t>
                      </a:r>
                      <a:endParaRPr lang="en-TW" dirty="0">
                        <a:solidFill>
                          <a:schemeClr val="bg1"/>
                        </a:solidFill>
                      </a:endParaRPr>
                    </a:p>
                  </a:txBody>
                  <a:tcPr anchor="ctr">
                    <a:solidFill>
                      <a:schemeClr val="accent2">
                        <a:lumMod val="75000"/>
                      </a:schemeClr>
                    </a:solidFill>
                  </a:tcPr>
                </a:tc>
                <a:tc>
                  <a:txBody>
                    <a:bodyPr/>
                    <a:lstStyle/>
                    <a:p>
                      <a:r>
                        <a:rPr lang="en-US" sz="1600" dirty="0"/>
                        <a:t>Supervised Learning and Classification: Regression</a:t>
                      </a:r>
                      <a:r>
                        <a:rPr lang="zh-TW" altLang="en-US" sz="1600" dirty="0"/>
                        <a:t> 监督式学习与分类算法：回归分析 为例</a:t>
                      </a:r>
                      <a:endParaRPr lang="en-TW" sz="1600" dirty="0"/>
                    </a:p>
                  </a:txBody>
                  <a:tcPr anchor="ctr">
                    <a:solidFill>
                      <a:schemeClr val="bg1">
                        <a:lumMod val="85000"/>
                      </a:schemeClr>
                    </a:solidFill>
                  </a:tcPr>
                </a:tc>
                <a:extLst>
                  <a:ext uri="{0D108BD9-81ED-4DB2-BD59-A6C34878D82A}">
                    <a16:rowId xmlns:a16="http://schemas.microsoft.com/office/drawing/2014/main" val="3283939609"/>
                  </a:ext>
                </a:extLst>
              </a:tr>
              <a:tr h="526955">
                <a:tc>
                  <a:txBody>
                    <a:bodyPr/>
                    <a:lstStyle/>
                    <a:p>
                      <a:pPr algn="ctr"/>
                      <a:r>
                        <a:rPr lang="en-US" altLang="zh-TW" sz="1800" b="0" i="0" kern="1200" dirty="0">
                          <a:solidFill>
                            <a:schemeClr val="bg1"/>
                          </a:solidFill>
                          <a:effectLst/>
                          <a:latin typeface="Segoe UI" panose="020B0502040204020203" pitchFamily="34" charset="0"/>
                          <a:ea typeface="+mn-ea"/>
                          <a:cs typeface="+mn-cs"/>
                        </a:rPr>
                        <a:t>20:05</a:t>
                      </a:r>
                      <a:endParaRPr lang="en-TW" dirty="0">
                        <a:solidFill>
                          <a:schemeClr val="bg1"/>
                        </a:solidFill>
                      </a:endParaRPr>
                    </a:p>
                  </a:txBody>
                  <a:tcPr anchor="ctr">
                    <a:solidFill>
                      <a:schemeClr val="accent2">
                        <a:lumMod val="75000"/>
                      </a:schemeClr>
                    </a:solidFill>
                  </a:tcPr>
                </a:tc>
                <a:tc>
                  <a:txBody>
                    <a:bodyPr/>
                    <a:lstStyle/>
                    <a:p>
                      <a:r>
                        <a:rPr lang="en-US" sz="1600" dirty="0"/>
                        <a:t>k-means </a:t>
                      </a:r>
                      <a:r>
                        <a:rPr lang="en-US" sz="1600" dirty="0" err="1"/>
                        <a:t>ipynb</a:t>
                      </a:r>
                      <a:r>
                        <a:rPr lang="en-US" sz="1600" dirty="0"/>
                        <a:t> LAB   k-means </a:t>
                      </a:r>
                      <a:r>
                        <a:rPr lang="zh-TW" altLang="en-US" sz="1600" dirty="0"/>
                        <a:t>实作 </a:t>
                      </a:r>
                      <a:r>
                        <a:rPr lang="en-US" sz="1600" dirty="0"/>
                        <a:t>LAB</a:t>
                      </a:r>
                      <a:endParaRPr lang="en-TW" sz="1600" dirty="0"/>
                    </a:p>
                  </a:txBody>
                  <a:tcPr anchor="ctr">
                    <a:solidFill>
                      <a:schemeClr val="bg1">
                        <a:lumMod val="85000"/>
                      </a:schemeClr>
                    </a:solidFill>
                  </a:tcPr>
                </a:tc>
                <a:tc>
                  <a:txBody>
                    <a:bodyPr/>
                    <a:lstStyle/>
                    <a:p>
                      <a:pPr algn="ctr"/>
                      <a:r>
                        <a:rPr lang="en-US" altLang="zh-TW" sz="1800" b="0" i="0" kern="1200" dirty="0">
                          <a:solidFill>
                            <a:schemeClr val="bg1"/>
                          </a:solidFill>
                          <a:effectLst/>
                          <a:latin typeface="Segoe UI" panose="020B0502040204020203" pitchFamily="34" charset="0"/>
                          <a:ea typeface="+mn-ea"/>
                          <a:cs typeface="+mn-cs"/>
                        </a:rPr>
                        <a:t>20:05</a:t>
                      </a:r>
                      <a:endParaRPr lang="en-TW" dirty="0">
                        <a:solidFill>
                          <a:schemeClr val="bg1"/>
                        </a:solidFill>
                      </a:endParaRPr>
                    </a:p>
                  </a:txBody>
                  <a:tcPr anchor="ctr">
                    <a:solidFill>
                      <a:schemeClr val="accent2">
                        <a:lumMod val="75000"/>
                      </a:schemeClr>
                    </a:solidFill>
                  </a:tcPr>
                </a:tc>
                <a:tc>
                  <a:txBody>
                    <a:bodyPr/>
                    <a:lstStyle/>
                    <a:p>
                      <a:r>
                        <a:rPr lang="en-US" sz="1600" dirty="0"/>
                        <a:t>Regression </a:t>
                      </a:r>
                      <a:r>
                        <a:rPr lang="en-US" sz="1600" dirty="0" err="1"/>
                        <a:t>ipynb</a:t>
                      </a:r>
                      <a:r>
                        <a:rPr lang="en-US" sz="1600" dirty="0"/>
                        <a:t> LAB   </a:t>
                      </a:r>
                      <a:r>
                        <a:rPr lang="zh-TW" altLang="en-US" sz="1600" dirty="0"/>
                        <a:t>回归分析 实作 </a:t>
                      </a:r>
                      <a:r>
                        <a:rPr lang="en-US" sz="1600" dirty="0"/>
                        <a:t>LAB</a:t>
                      </a:r>
                      <a:endParaRPr lang="en-TW" sz="1600" dirty="0"/>
                    </a:p>
                  </a:txBody>
                  <a:tcPr anchor="ctr">
                    <a:solidFill>
                      <a:schemeClr val="bg1">
                        <a:lumMod val="85000"/>
                      </a:schemeClr>
                    </a:solidFill>
                  </a:tcPr>
                </a:tc>
                <a:extLst>
                  <a:ext uri="{0D108BD9-81ED-4DB2-BD59-A6C34878D82A}">
                    <a16:rowId xmlns:a16="http://schemas.microsoft.com/office/drawing/2014/main" val="3890383456"/>
                  </a:ext>
                </a:extLst>
              </a:tr>
              <a:tr h="526955">
                <a:tc>
                  <a:txBody>
                    <a:bodyPr/>
                    <a:lstStyle/>
                    <a:p>
                      <a:pPr algn="ctr"/>
                      <a:r>
                        <a:rPr lang="en-US" sz="1800" b="0" i="0" kern="1200" dirty="0">
                          <a:solidFill>
                            <a:schemeClr val="bg1"/>
                          </a:solidFill>
                          <a:effectLst/>
                          <a:latin typeface="Segoe UI" panose="020B0502040204020203" pitchFamily="34" charset="0"/>
                          <a:ea typeface="+mn-ea"/>
                          <a:cs typeface="+mn-cs"/>
                        </a:rPr>
                        <a:t>20:25</a:t>
                      </a:r>
                      <a:endParaRPr lang="en-TW" dirty="0">
                        <a:solidFill>
                          <a:schemeClr val="bg1"/>
                        </a:solidFill>
                      </a:endParaRPr>
                    </a:p>
                  </a:txBody>
                  <a:tcPr anchor="ctr">
                    <a:solidFill>
                      <a:schemeClr val="accent2">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TW" sz="1600" dirty="0"/>
                        <a:t>5-</a:t>
                      </a:r>
                      <a:r>
                        <a:rPr lang="en-US" sz="1600" dirty="0"/>
                        <a:t>min breaks</a:t>
                      </a:r>
                      <a:r>
                        <a:rPr lang="en-TW" sz="1600" dirty="0"/>
                        <a:t>  </a:t>
                      </a:r>
                      <a:r>
                        <a:rPr lang="zh-TW" altLang="en-US" sz="1600" dirty="0"/>
                        <a:t>中场休息</a:t>
                      </a:r>
                    </a:p>
                  </a:txBody>
                  <a:tcPr anchor="ctr">
                    <a:solidFill>
                      <a:schemeClr val="bg1">
                        <a:lumMod val="85000"/>
                      </a:schemeClr>
                    </a:solidFill>
                  </a:tcPr>
                </a:tc>
                <a:tc>
                  <a:txBody>
                    <a:bodyPr/>
                    <a:lstStyle/>
                    <a:p>
                      <a:pPr algn="ctr"/>
                      <a:r>
                        <a:rPr lang="en-US" sz="1800" b="0" i="0" kern="1200" dirty="0">
                          <a:solidFill>
                            <a:schemeClr val="bg1"/>
                          </a:solidFill>
                          <a:effectLst/>
                          <a:latin typeface="Segoe UI" panose="020B0502040204020203" pitchFamily="34" charset="0"/>
                          <a:ea typeface="+mn-ea"/>
                          <a:cs typeface="+mn-cs"/>
                        </a:rPr>
                        <a:t>20:25</a:t>
                      </a:r>
                      <a:endParaRPr lang="en-TW" dirty="0">
                        <a:solidFill>
                          <a:schemeClr val="bg1"/>
                        </a:solidFill>
                      </a:endParaRPr>
                    </a:p>
                  </a:txBody>
                  <a:tcPr anchor="ctr">
                    <a:solidFill>
                      <a:schemeClr val="accent2">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TW" sz="1600" dirty="0"/>
                        <a:t>5-</a:t>
                      </a:r>
                      <a:r>
                        <a:rPr lang="en-US" sz="1600" dirty="0"/>
                        <a:t>min breaks</a:t>
                      </a:r>
                      <a:r>
                        <a:rPr lang="en-TW" sz="1600" dirty="0"/>
                        <a:t>  </a:t>
                      </a:r>
                      <a:r>
                        <a:rPr lang="zh-TW" altLang="en-US" sz="1600" dirty="0"/>
                        <a:t>中场休息</a:t>
                      </a:r>
                    </a:p>
                  </a:txBody>
                  <a:tcPr anchor="ctr">
                    <a:solidFill>
                      <a:schemeClr val="bg1">
                        <a:lumMod val="85000"/>
                      </a:schemeClr>
                    </a:solidFill>
                  </a:tcPr>
                </a:tc>
                <a:extLst>
                  <a:ext uri="{0D108BD9-81ED-4DB2-BD59-A6C34878D82A}">
                    <a16:rowId xmlns:a16="http://schemas.microsoft.com/office/drawing/2014/main" val="3873485171"/>
                  </a:ext>
                </a:extLst>
              </a:tr>
              <a:tr h="837860">
                <a:tc>
                  <a:txBody>
                    <a:bodyPr/>
                    <a:lstStyle/>
                    <a:p>
                      <a:pPr algn="ctr"/>
                      <a:r>
                        <a:rPr lang="en-US" sz="1800" b="0" i="0" kern="1200" dirty="0">
                          <a:solidFill>
                            <a:schemeClr val="bg1"/>
                          </a:solidFill>
                          <a:effectLst/>
                          <a:latin typeface="Segoe UI" panose="020B0502040204020203" pitchFamily="34" charset="0"/>
                          <a:ea typeface="+mn-ea"/>
                          <a:cs typeface="+mn-cs"/>
                        </a:rPr>
                        <a:t>20:30</a:t>
                      </a:r>
                      <a:endParaRPr lang="en-TW" dirty="0">
                        <a:solidFill>
                          <a:schemeClr val="bg1"/>
                        </a:solidFill>
                      </a:endParaRPr>
                    </a:p>
                  </a:txBody>
                  <a:tcPr anchor="ctr">
                    <a:solidFill>
                      <a:schemeClr val="accent2">
                        <a:lumMod val="75000"/>
                      </a:schemeClr>
                    </a:solidFill>
                  </a:tcPr>
                </a:tc>
                <a:tc>
                  <a:txBody>
                    <a:bodyPr/>
                    <a:lstStyle/>
                    <a:p>
                      <a:r>
                        <a:rPr lang="en-US" sz="1600" dirty="0"/>
                        <a:t>Supervised Learning and Classification: Naive Bayes  </a:t>
                      </a:r>
                    </a:p>
                    <a:p>
                      <a:r>
                        <a:rPr lang="zh-TW" altLang="en-US" sz="1600" dirty="0"/>
                        <a:t>监督式学习与分类算法：朴素贝叶斯 为例</a:t>
                      </a:r>
                      <a:endParaRPr lang="en-TW" sz="1600" dirty="0"/>
                    </a:p>
                  </a:txBody>
                  <a:tcPr anchor="ctr">
                    <a:solidFill>
                      <a:schemeClr val="bg1">
                        <a:lumMod val="85000"/>
                      </a:schemeClr>
                    </a:solidFill>
                  </a:tcPr>
                </a:tc>
                <a:tc>
                  <a:txBody>
                    <a:bodyPr/>
                    <a:lstStyle/>
                    <a:p>
                      <a:pPr algn="ctr"/>
                      <a:r>
                        <a:rPr lang="en-US" sz="1800" b="0" i="0" kern="1200" dirty="0">
                          <a:solidFill>
                            <a:schemeClr val="bg1"/>
                          </a:solidFill>
                          <a:effectLst/>
                          <a:latin typeface="Segoe UI" panose="020B0502040204020203" pitchFamily="34" charset="0"/>
                          <a:ea typeface="+mn-ea"/>
                          <a:cs typeface="+mn-cs"/>
                        </a:rPr>
                        <a:t>20:30</a:t>
                      </a:r>
                      <a:endParaRPr lang="en-TW" dirty="0">
                        <a:solidFill>
                          <a:schemeClr val="bg1"/>
                        </a:solidFill>
                      </a:endParaRPr>
                    </a:p>
                  </a:txBody>
                  <a:tcPr anchor="ctr">
                    <a:solidFill>
                      <a:schemeClr val="accent2">
                        <a:lumMod val="75000"/>
                      </a:schemeClr>
                    </a:solidFill>
                  </a:tcPr>
                </a:tc>
                <a:tc>
                  <a:txBody>
                    <a:bodyPr/>
                    <a:lstStyle/>
                    <a:p>
                      <a:r>
                        <a:rPr lang="en-US" sz="1600" dirty="0"/>
                        <a:t>Introduction to Azure ML Studio   Azure ML Studio </a:t>
                      </a:r>
                      <a:r>
                        <a:rPr lang="zh-TW" altLang="en-US" sz="1600" dirty="0"/>
                        <a:t>说明</a:t>
                      </a:r>
                      <a:endParaRPr lang="en-TW" sz="1600" dirty="0"/>
                    </a:p>
                  </a:txBody>
                  <a:tcPr anchor="ctr">
                    <a:solidFill>
                      <a:schemeClr val="bg1">
                        <a:lumMod val="85000"/>
                      </a:schemeClr>
                    </a:solidFill>
                  </a:tcPr>
                </a:tc>
                <a:extLst>
                  <a:ext uri="{0D108BD9-81ED-4DB2-BD59-A6C34878D82A}">
                    <a16:rowId xmlns:a16="http://schemas.microsoft.com/office/drawing/2014/main" val="551198477"/>
                  </a:ext>
                </a:extLst>
              </a:tr>
              <a:tr h="526955">
                <a:tc>
                  <a:txBody>
                    <a:bodyPr/>
                    <a:lstStyle/>
                    <a:p>
                      <a:pPr algn="ctr"/>
                      <a:r>
                        <a:rPr lang="en-US" altLang="zh-TW" sz="1800" b="0" i="0" kern="1200" dirty="0">
                          <a:solidFill>
                            <a:schemeClr val="bg1"/>
                          </a:solidFill>
                          <a:effectLst/>
                          <a:latin typeface="Segoe UI" panose="020B0502040204020203" pitchFamily="34" charset="0"/>
                          <a:ea typeface="+mn-ea"/>
                          <a:cs typeface="+mn-cs"/>
                        </a:rPr>
                        <a:t>21:00</a:t>
                      </a:r>
                      <a:endParaRPr lang="en-TW" dirty="0">
                        <a:solidFill>
                          <a:schemeClr val="bg1"/>
                        </a:solidFill>
                      </a:endParaRPr>
                    </a:p>
                  </a:txBody>
                  <a:tcPr anchor="ctr">
                    <a:solidFill>
                      <a:schemeClr val="accent2">
                        <a:lumMod val="75000"/>
                      </a:schemeClr>
                    </a:solidFill>
                  </a:tcPr>
                </a:tc>
                <a:tc>
                  <a:txBody>
                    <a:bodyPr/>
                    <a:lstStyle/>
                    <a:p>
                      <a:r>
                        <a:rPr lang="en-US" sz="1600" dirty="0"/>
                        <a:t>Naive Bayes </a:t>
                      </a:r>
                      <a:r>
                        <a:rPr lang="en-US" sz="1600" dirty="0" err="1"/>
                        <a:t>ipynb</a:t>
                      </a:r>
                      <a:r>
                        <a:rPr lang="en-US" sz="1600" dirty="0"/>
                        <a:t> LAB  </a:t>
                      </a:r>
                      <a:r>
                        <a:rPr lang="zh-TW" altLang="en-US" sz="1600" dirty="0"/>
                        <a:t>朴素贝叶斯 实作 </a:t>
                      </a:r>
                      <a:r>
                        <a:rPr lang="en-US" sz="1600" dirty="0"/>
                        <a:t>LAB</a:t>
                      </a:r>
                      <a:endParaRPr lang="en-TW" sz="1600" dirty="0"/>
                    </a:p>
                  </a:txBody>
                  <a:tcPr anchor="ctr">
                    <a:solidFill>
                      <a:schemeClr val="bg1">
                        <a:lumMod val="85000"/>
                      </a:schemeClr>
                    </a:solidFill>
                  </a:tcPr>
                </a:tc>
                <a:tc>
                  <a:txBody>
                    <a:bodyPr/>
                    <a:lstStyle/>
                    <a:p>
                      <a:pPr algn="ctr"/>
                      <a:r>
                        <a:rPr lang="en-US" altLang="zh-TW" sz="1800" b="0" i="0" kern="1200" dirty="0">
                          <a:solidFill>
                            <a:schemeClr val="bg1"/>
                          </a:solidFill>
                          <a:effectLst/>
                          <a:latin typeface="Segoe UI" panose="020B0502040204020203" pitchFamily="34" charset="0"/>
                          <a:ea typeface="+mn-ea"/>
                          <a:cs typeface="+mn-cs"/>
                        </a:rPr>
                        <a:t>20:45</a:t>
                      </a:r>
                      <a:endParaRPr lang="en-TW" dirty="0">
                        <a:solidFill>
                          <a:schemeClr val="bg1"/>
                        </a:solidFill>
                      </a:endParaRPr>
                    </a:p>
                  </a:txBody>
                  <a:tcPr anchor="ctr">
                    <a:solidFill>
                      <a:schemeClr val="accent2">
                        <a:lumMod val="75000"/>
                      </a:schemeClr>
                    </a:solidFill>
                  </a:tcPr>
                </a:tc>
                <a:tc>
                  <a:txBody>
                    <a:bodyPr/>
                    <a:lstStyle/>
                    <a:p>
                      <a:r>
                        <a:rPr lang="en-US" sz="1600" dirty="0"/>
                        <a:t>Azure ML LAB   Azure ML </a:t>
                      </a:r>
                      <a:r>
                        <a:rPr lang="zh-TW" altLang="en-US" sz="1600" dirty="0"/>
                        <a:t>实作 </a:t>
                      </a:r>
                      <a:r>
                        <a:rPr lang="en-US" sz="1600" dirty="0"/>
                        <a:t>LAB</a:t>
                      </a:r>
                      <a:endParaRPr lang="en-TW" sz="1600" dirty="0"/>
                    </a:p>
                  </a:txBody>
                  <a:tcPr anchor="ctr">
                    <a:solidFill>
                      <a:schemeClr val="bg1">
                        <a:lumMod val="85000"/>
                      </a:schemeClr>
                    </a:solidFill>
                  </a:tcPr>
                </a:tc>
                <a:extLst>
                  <a:ext uri="{0D108BD9-81ED-4DB2-BD59-A6C34878D82A}">
                    <a16:rowId xmlns:a16="http://schemas.microsoft.com/office/drawing/2014/main" val="3455515823"/>
                  </a:ext>
                </a:extLst>
              </a:tr>
              <a:tr h="526955">
                <a:tc>
                  <a:txBody>
                    <a:bodyPr/>
                    <a:lstStyle/>
                    <a:p>
                      <a:pPr algn="ctr"/>
                      <a:r>
                        <a:rPr lang="en-US" sz="1800" b="0" i="0" kern="1200" dirty="0">
                          <a:solidFill>
                            <a:schemeClr val="bg1"/>
                          </a:solidFill>
                          <a:effectLst/>
                          <a:latin typeface="Segoe UI" panose="020B0502040204020203" pitchFamily="34" charset="0"/>
                          <a:ea typeface="+mn-ea"/>
                          <a:cs typeface="+mn-cs"/>
                        </a:rPr>
                        <a:t>21:20</a:t>
                      </a:r>
                      <a:endParaRPr lang="en-TW" dirty="0">
                        <a:solidFill>
                          <a:schemeClr val="bg1"/>
                        </a:solidFill>
                      </a:endParaRPr>
                    </a:p>
                  </a:txBody>
                  <a:tcPr anchor="ctr">
                    <a:solidFill>
                      <a:schemeClr val="accent2">
                        <a:lumMod val="75000"/>
                      </a:schemeClr>
                    </a:solidFill>
                  </a:tcPr>
                </a:tc>
                <a:tc>
                  <a:txBody>
                    <a:bodyPr/>
                    <a:lstStyle/>
                    <a:p>
                      <a:r>
                        <a:rPr lang="en-US" altLang="zh-TW" sz="1600" dirty="0"/>
                        <a:t>Q&amp;A </a:t>
                      </a:r>
                      <a:r>
                        <a:rPr lang="zh-TW" altLang="en-US" sz="1600" dirty="0"/>
                        <a:t>问答</a:t>
                      </a:r>
                      <a:endParaRPr lang="en-TW" sz="1600" dirty="0"/>
                    </a:p>
                  </a:txBody>
                  <a:tcPr anchor="ctr">
                    <a:solidFill>
                      <a:schemeClr val="bg1">
                        <a:lumMod val="85000"/>
                      </a:schemeClr>
                    </a:solidFill>
                  </a:tcPr>
                </a:tc>
                <a:tc>
                  <a:txBody>
                    <a:bodyPr/>
                    <a:lstStyle/>
                    <a:p>
                      <a:pPr algn="ctr"/>
                      <a:r>
                        <a:rPr lang="en-US" sz="1800" b="0" i="0" kern="1200" dirty="0">
                          <a:solidFill>
                            <a:schemeClr val="bg1"/>
                          </a:solidFill>
                          <a:effectLst/>
                          <a:latin typeface="Segoe UI" panose="020B0502040204020203" pitchFamily="34" charset="0"/>
                          <a:ea typeface="+mn-ea"/>
                          <a:cs typeface="+mn-cs"/>
                        </a:rPr>
                        <a:t>21:00</a:t>
                      </a:r>
                      <a:endParaRPr lang="en-TW" dirty="0">
                        <a:solidFill>
                          <a:schemeClr val="bg1"/>
                        </a:solidFill>
                      </a:endParaRPr>
                    </a:p>
                  </a:txBody>
                  <a:tcPr anchor="ctr">
                    <a:solidFill>
                      <a:schemeClr val="accent2">
                        <a:lumMod val="75000"/>
                      </a:schemeClr>
                    </a:solidFill>
                  </a:tcPr>
                </a:tc>
                <a:tc>
                  <a:txBody>
                    <a:bodyPr/>
                    <a:lstStyle/>
                    <a:p>
                      <a:r>
                        <a:rPr lang="en-US" sz="1600" dirty="0"/>
                        <a:t>The Weakness of ML Models in Real World and How to overcome?   </a:t>
                      </a:r>
                      <a:r>
                        <a:rPr lang="zh-TW" altLang="en-US" sz="1600" dirty="0"/>
                        <a:t>机器学习在应用中的盲点与突破</a:t>
                      </a:r>
                      <a:endParaRPr lang="en-TW" sz="1600" dirty="0"/>
                    </a:p>
                  </a:txBody>
                  <a:tcPr anchor="ctr">
                    <a:solidFill>
                      <a:schemeClr val="bg1">
                        <a:lumMod val="85000"/>
                      </a:schemeClr>
                    </a:solidFill>
                  </a:tcPr>
                </a:tc>
                <a:extLst>
                  <a:ext uri="{0D108BD9-81ED-4DB2-BD59-A6C34878D82A}">
                    <a16:rowId xmlns:a16="http://schemas.microsoft.com/office/drawing/2014/main" val="4204975275"/>
                  </a:ext>
                </a:extLst>
              </a:tr>
              <a:tr h="526955">
                <a:tc>
                  <a:txBody>
                    <a:bodyPr/>
                    <a:lstStyle/>
                    <a:p>
                      <a:pPr algn="ctr"/>
                      <a:r>
                        <a:rPr lang="en-US" altLang="zh-TW" sz="1800" b="0" i="0" kern="1200" dirty="0">
                          <a:solidFill>
                            <a:schemeClr val="bg1"/>
                          </a:solidFill>
                          <a:effectLst/>
                          <a:latin typeface="Segoe UI" panose="020B0502040204020203" pitchFamily="34" charset="0"/>
                          <a:ea typeface="+mn-ea"/>
                          <a:cs typeface="+mn-cs"/>
                        </a:rPr>
                        <a:t>21:30</a:t>
                      </a:r>
                      <a:endParaRPr lang="en-TW" dirty="0">
                        <a:solidFill>
                          <a:schemeClr val="bg1"/>
                        </a:solidFill>
                      </a:endParaRPr>
                    </a:p>
                  </a:txBody>
                  <a:tcPr anchor="ctr">
                    <a:solidFill>
                      <a:schemeClr val="accent2">
                        <a:lumMod val="75000"/>
                      </a:schemeClr>
                    </a:solidFill>
                  </a:tcPr>
                </a:tc>
                <a:tc>
                  <a:txBody>
                    <a:bodyPr/>
                    <a:lstStyle/>
                    <a:p>
                      <a:r>
                        <a:rPr lang="en-US" sz="1600" dirty="0"/>
                        <a:t>Event End</a:t>
                      </a:r>
                      <a:r>
                        <a:rPr lang="zh-TW" altLang="en-US" sz="1600" dirty="0"/>
                        <a:t> 课程结束</a:t>
                      </a:r>
                      <a:endParaRPr lang="en-TW" sz="1600" dirty="0"/>
                    </a:p>
                  </a:txBody>
                  <a:tcPr anchor="ctr">
                    <a:solidFill>
                      <a:schemeClr val="bg1">
                        <a:lumMod val="85000"/>
                      </a:schemeClr>
                    </a:solidFill>
                  </a:tcPr>
                </a:tc>
                <a:tc>
                  <a:txBody>
                    <a:bodyPr/>
                    <a:lstStyle/>
                    <a:p>
                      <a:pPr algn="ctr"/>
                      <a:r>
                        <a:rPr lang="en-US" sz="1800" b="0" i="0" kern="1200" dirty="0">
                          <a:solidFill>
                            <a:schemeClr val="bg1"/>
                          </a:solidFill>
                          <a:effectLst/>
                          <a:latin typeface="Segoe UI" panose="020B0502040204020203" pitchFamily="34" charset="0"/>
                          <a:ea typeface="+mn-ea"/>
                          <a:cs typeface="+mn-cs"/>
                        </a:rPr>
                        <a:t>21:20</a:t>
                      </a:r>
                      <a:endParaRPr lang="en-TW" dirty="0">
                        <a:solidFill>
                          <a:schemeClr val="bg1"/>
                        </a:solidFill>
                      </a:endParaRPr>
                    </a:p>
                  </a:txBody>
                  <a:tcPr anchor="ctr">
                    <a:solidFill>
                      <a:schemeClr val="accent2">
                        <a:lumMod val="75000"/>
                      </a:schemeClr>
                    </a:solidFill>
                  </a:tcPr>
                </a:tc>
                <a:tc>
                  <a:txBody>
                    <a:bodyPr/>
                    <a:lstStyle/>
                    <a:p>
                      <a:r>
                        <a:rPr lang="en-US" altLang="zh-TW" sz="1600" dirty="0"/>
                        <a:t>Q&amp;A </a:t>
                      </a:r>
                      <a:r>
                        <a:rPr lang="zh-TW" altLang="en-US" sz="1600" dirty="0"/>
                        <a:t>问答</a:t>
                      </a:r>
                      <a:endParaRPr lang="en-TW" sz="1600" dirty="0"/>
                    </a:p>
                  </a:txBody>
                  <a:tcPr anchor="ctr">
                    <a:solidFill>
                      <a:schemeClr val="bg1">
                        <a:lumMod val="85000"/>
                      </a:schemeClr>
                    </a:solidFill>
                  </a:tcPr>
                </a:tc>
                <a:extLst>
                  <a:ext uri="{0D108BD9-81ED-4DB2-BD59-A6C34878D82A}">
                    <a16:rowId xmlns:a16="http://schemas.microsoft.com/office/drawing/2014/main" val="3305708913"/>
                  </a:ext>
                </a:extLst>
              </a:tr>
              <a:tr h="526955">
                <a:tc>
                  <a:txBody>
                    <a:bodyPr/>
                    <a:lstStyle/>
                    <a:p>
                      <a:pPr algn="ctr"/>
                      <a:endParaRPr lang="en-TW" dirty="0">
                        <a:solidFill>
                          <a:schemeClr val="bg1"/>
                        </a:solidFill>
                      </a:endParaRPr>
                    </a:p>
                  </a:txBody>
                  <a:tcPr anchor="ctr">
                    <a:solidFill>
                      <a:schemeClr val="accent2">
                        <a:lumMod val="75000"/>
                      </a:schemeClr>
                    </a:solidFill>
                  </a:tcPr>
                </a:tc>
                <a:tc>
                  <a:txBody>
                    <a:bodyPr/>
                    <a:lstStyle/>
                    <a:p>
                      <a:endParaRPr lang="en-TW" sz="1600" dirty="0"/>
                    </a:p>
                  </a:txBody>
                  <a:tcPr anchor="ctr">
                    <a:solidFill>
                      <a:schemeClr val="bg1">
                        <a:lumMod val="85000"/>
                      </a:schemeClr>
                    </a:solidFill>
                  </a:tcPr>
                </a:tc>
                <a:tc>
                  <a:txBody>
                    <a:bodyPr/>
                    <a:lstStyle/>
                    <a:p>
                      <a:pPr algn="ctr"/>
                      <a:r>
                        <a:rPr lang="en-US" altLang="zh-TW" sz="1800" b="0" i="0" kern="1200" dirty="0">
                          <a:solidFill>
                            <a:schemeClr val="bg1"/>
                          </a:solidFill>
                          <a:effectLst/>
                          <a:latin typeface="Segoe UI" panose="020B0502040204020203" pitchFamily="34" charset="0"/>
                          <a:ea typeface="+mn-ea"/>
                          <a:cs typeface="+mn-cs"/>
                        </a:rPr>
                        <a:t>21:30</a:t>
                      </a:r>
                      <a:endParaRPr lang="en-TW" dirty="0">
                        <a:solidFill>
                          <a:schemeClr val="bg1"/>
                        </a:solidFill>
                      </a:endParaRPr>
                    </a:p>
                  </a:txBody>
                  <a:tcPr anchor="ctr">
                    <a:solidFill>
                      <a:schemeClr val="accent2">
                        <a:lumMod val="75000"/>
                      </a:schemeClr>
                    </a:solidFill>
                  </a:tcPr>
                </a:tc>
                <a:tc>
                  <a:txBody>
                    <a:bodyPr/>
                    <a:lstStyle/>
                    <a:p>
                      <a:r>
                        <a:rPr lang="en-US" sz="1600" dirty="0"/>
                        <a:t>Event End</a:t>
                      </a:r>
                      <a:r>
                        <a:rPr lang="zh-TW" altLang="en-US" sz="1600" dirty="0"/>
                        <a:t> 课程结束</a:t>
                      </a:r>
                      <a:endParaRPr lang="en-TW" sz="1600" dirty="0"/>
                    </a:p>
                  </a:txBody>
                  <a:tcPr anchor="ctr">
                    <a:solidFill>
                      <a:schemeClr val="bg1">
                        <a:lumMod val="85000"/>
                      </a:schemeClr>
                    </a:solidFill>
                  </a:tcPr>
                </a:tc>
                <a:extLst>
                  <a:ext uri="{0D108BD9-81ED-4DB2-BD59-A6C34878D82A}">
                    <a16:rowId xmlns:a16="http://schemas.microsoft.com/office/drawing/2014/main" val="2286151044"/>
                  </a:ext>
                </a:extLst>
              </a:tr>
            </a:tbl>
          </a:graphicData>
        </a:graphic>
      </p:graphicFrame>
    </p:spTree>
    <p:extLst>
      <p:ext uri="{BB962C8B-B14F-4D97-AF65-F5344CB8AC3E}">
        <p14:creationId xmlns:p14="http://schemas.microsoft.com/office/powerpoint/2010/main" val="4372421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zh-TW" altLang="en-US" sz="4000" dirty="0"/>
              <a:t>过拟合模型</a:t>
            </a:r>
            <a:r>
              <a:rPr lang="en-US" altLang="zh-TW" sz="4000" dirty="0"/>
              <a:t> </a:t>
            </a:r>
            <a:br>
              <a:rPr lang="en-US" altLang="zh-TW" sz="4000" dirty="0"/>
            </a:br>
            <a:r>
              <a:rPr lang="en-US" sz="2700" dirty="0"/>
              <a:t>Overfitting models</a:t>
            </a:r>
          </a:p>
        </p:txBody>
      </p:sp>
      <p:sp>
        <p:nvSpPr>
          <p:cNvPr id="12" name="Content Placeholder 11">
            <a:extLst>
              <a:ext uri="{FF2B5EF4-FFF2-40B4-BE49-F238E27FC236}">
                <a16:creationId xmlns:a16="http://schemas.microsoft.com/office/drawing/2014/main" id="{DEFFFE48-A938-1640-BE92-5218F9ED54D6}"/>
              </a:ext>
            </a:extLst>
          </p:cNvPr>
          <p:cNvSpPr>
            <a:spLocks noGrp="1"/>
          </p:cNvSpPr>
          <p:nvPr>
            <p:ph type="body" sz="quarter" idx="10"/>
          </p:nvPr>
        </p:nvSpPr>
        <p:spPr>
          <a:xfrm>
            <a:off x="523867" y="4039180"/>
            <a:ext cx="5381830" cy="1169551"/>
          </a:xfrm>
        </p:spPr>
        <p:txBody>
          <a:bodyPr/>
          <a:lstStyle/>
          <a:p>
            <a:r>
              <a:rPr lang="en-US" sz="2000" dirty="0"/>
              <a:t>We can arbitrarily use many degrees in our polynomials</a:t>
            </a:r>
          </a:p>
          <a:p>
            <a:r>
              <a:rPr lang="en-US" sz="2000" dirty="0"/>
              <a:t>Too many degrees causes the model to fit the training data too closely, decreasing performance on general data</a:t>
            </a:r>
          </a:p>
          <a:p>
            <a:endParaRPr lang="en-US" sz="2000" dirty="0"/>
          </a:p>
        </p:txBody>
      </p:sp>
      <p:pic>
        <p:nvPicPr>
          <p:cNvPr id="14" name="Content Placeholder 5">
            <a:extLst>
              <a:ext uri="{FF2B5EF4-FFF2-40B4-BE49-F238E27FC236}">
                <a16:creationId xmlns:a16="http://schemas.microsoft.com/office/drawing/2014/main" id="{89833939-4BF8-434F-8CA9-07DD3114E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587" y="2698207"/>
            <a:ext cx="5685546" cy="3851498"/>
          </a:xfrm>
          <a:prstGeom prst="rect">
            <a:avLst/>
          </a:prstGeom>
        </p:spPr>
      </p:pic>
      <p:sp>
        <p:nvSpPr>
          <p:cNvPr id="5" name="Content Placeholder 11">
            <a:extLst>
              <a:ext uri="{FF2B5EF4-FFF2-40B4-BE49-F238E27FC236}">
                <a16:creationId xmlns:a16="http://schemas.microsoft.com/office/drawing/2014/main" id="{F7343254-E404-DF44-AD71-58BD5F1610B8}"/>
              </a:ext>
            </a:extLst>
          </p:cNvPr>
          <p:cNvSpPr txBox="1">
            <a:spLocks/>
          </p:cNvSpPr>
          <p:nvPr/>
        </p:nvSpPr>
        <p:spPr>
          <a:xfrm>
            <a:off x="358570" y="1446426"/>
            <a:ext cx="11474238" cy="1021946"/>
          </a:xfrm>
          <a:prstGeom prst="rect">
            <a:avLst/>
          </a:prstGeom>
        </p:spPr>
        <p:txBody>
          <a:bodyPr vert="horz" wrap="square" lIns="91440" tIns="91440" rIns="91440" bIns="91440" rtlCol="0">
            <a:spAutoFit/>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rgbClr val="0072C6"/>
                </a:solidFill>
                <a:latin typeface="+mj-lt"/>
                <a:ea typeface="+mn-ea"/>
                <a:cs typeface="+mn-cs"/>
              </a:defRPr>
            </a:lvl1pPr>
            <a:lvl2pPr marL="0" marR="0" indent="0" algn="l" defTabSz="914367" rtl="0" eaLnBrk="1" fontAlgn="auto" latinLnBrk="0" hangingPunct="1">
              <a:lnSpc>
                <a:spcPct val="90000"/>
              </a:lnSpc>
              <a:spcBef>
                <a:spcPts val="588"/>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CN" altLang="en-US" dirty="0"/>
              <a:t>我们可以使用任意项的多项式</a:t>
            </a:r>
            <a:endParaRPr lang="en-US" dirty="0"/>
          </a:p>
          <a:p>
            <a:r>
              <a:rPr lang="zh-TW" altLang="en-US" dirty="0"/>
              <a:t>过多</a:t>
            </a:r>
            <a:r>
              <a:rPr lang="zh-CN" altLang="en-US" dirty="0"/>
              <a:t>项</a:t>
            </a:r>
            <a:r>
              <a:rPr lang="zh-TW" altLang="en-US" dirty="0"/>
              <a:t>会导致模型过于拟合训练数据，从而降低了在常规数据的性能</a:t>
            </a:r>
            <a:endParaRPr lang="en-US" dirty="0"/>
          </a:p>
        </p:txBody>
      </p:sp>
    </p:spTree>
    <p:extLst>
      <p:ext uri="{BB962C8B-B14F-4D97-AF65-F5344CB8AC3E}">
        <p14:creationId xmlns:p14="http://schemas.microsoft.com/office/powerpoint/2010/main" val="14611662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zh-TW" altLang="en-US" sz="4000" dirty="0"/>
              <a:t>多重线性回归</a:t>
            </a:r>
            <a:r>
              <a:rPr lang="en-US" altLang="zh-TW" sz="4000" dirty="0"/>
              <a:t> </a:t>
            </a:r>
            <a:br>
              <a:rPr lang="en-US" altLang="zh-TW" sz="4000" dirty="0"/>
            </a:br>
            <a:r>
              <a:rPr lang="en-US" sz="3100" dirty="0"/>
              <a:t>Multiple regression</a:t>
            </a:r>
          </a:p>
        </p:txBody>
      </p:sp>
      <p:sp>
        <p:nvSpPr>
          <p:cNvPr id="12" name="Content Placeholder 11">
            <a:extLst>
              <a:ext uri="{FF2B5EF4-FFF2-40B4-BE49-F238E27FC236}">
                <a16:creationId xmlns:a16="http://schemas.microsoft.com/office/drawing/2014/main" id="{EC02774A-8917-D640-9E67-94809124F4ED}"/>
              </a:ext>
            </a:extLst>
          </p:cNvPr>
          <p:cNvSpPr>
            <a:spLocks noGrp="1"/>
          </p:cNvSpPr>
          <p:nvPr>
            <p:ph type="body" sz="quarter" idx="10"/>
          </p:nvPr>
        </p:nvSpPr>
        <p:spPr>
          <a:xfrm>
            <a:off x="358570" y="3914065"/>
            <a:ext cx="6363963" cy="815608"/>
          </a:xfrm>
        </p:spPr>
        <p:txBody>
          <a:bodyPr/>
          <a:lstStyle/>
          <a:p>
            <a:r>
              <a:rPr lang="en-US" sz="2000" dirty="0"/>
              <a:t>We can create models with more than one feature</a:t>
            </a:r>
          </a:p>
          <a:p>
            <a:r>
              <a:rPr lang="en-US" sz="2000" dirty="0"/>
              <a:t>An example is this model with equation of form</a:t>
            </a:r>
          </a:p>
        </p:txBody>
      </p:sp>
      <p:pic>
        <p:nvPicPr>
          <p:cNvPr id="14" name="Content Placeholder 4">
            <a:extLst>
              <a:ext uri="{FF2B5EF4-FFF2-40B4-BE49-F238E27FC236}">
                <a16:creationId xmlns:a16="http://schemas.microsoft.com/office/drawing/2014/main" id="{C378F8A0-1C8D-DB44-A10B-ABAB72A8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800" y="1335627"/>
            <a:ext cx="5972485" cy="5972485"/>
          </a:xfrm>
          <a:prstGeom prst="rect">
            <a:avLst/>
          </a:prstGeom>
        </p:spPr>
      </p:pic>
      <p:sp>
        <p:nvSpPr>
          <p:cNvPr id="5" name="Content Placeholder 11">
            <a:extLst>
              <a:ext uri="{FF2B5EF4-FFF2-40B4-BE49-F238E27FC236}">
                <a16:creationId xmlns:a16="http://schemas.microsoft.com/office/drawing/2014/main" id="{C6B51DB7-2DA4-034A-B076-AB5ED63FCD03}"/>
              </a:ext>
            </a:extLst>
          </p:cNvPr>
          <p:cNvSpPr txBox="1">
            <a:spLocks/>
          </p:cNvSpPr>
          <p:nvPr/>
        </p:nvSpPr>
        <p:spPr>
          <a:xfrm>
            <a:off x="358570" y="1429493"/>
            <a:ext cx="11474238" cy="1021946"/>
          </a:xfrm>
          <a:prstGeom prst="rect">
            <a:avLst/>
          </a:prstGeom>
        </p:spPr>
        <p:txBody>
          <a:bodyPr vert="horz" wrap="square" lIns="91440" tIns="91440" rIns="91440" bIns="91440" rtlCol="0">
            <a:spAutoFit/>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rgbClr val="0072C6"/>
                </a:solidFill>
                <a:latin typeface="+mj-lt"/>
                <a:ea typeface="+mn-ea"/>
                <a:cs typeface="+mn-cs"/>
              </a:defRPr>
            </a:lvl1pPr>
            <a:lvl2pPr marL="0" marR="0" indent="0" algn="l" defTabSz="914367" rtl="0" eaLnBrk="1" fontAlgn="auto" latinLnBrk="0" hangingPunct="1">
              <a:lnSpc>
                <a:spcPct val="90000"/>
              </a:lnSpc>
              <a:spcBef>
                <a:spcPts val="588"/>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dirty="0"/>
              <a:t>我们可以创建使用多个特征的模型</a:t>
            </a:r>
          </a:p>
          <a:p>
            <a:r>
              <a:rPr lang="zh-TW" altLang="en-US" dirty="0"/>
              <a:t>示例：方程式形式的模型</a:t>
            </a:r>
            <a:endParaRPr lang="en-US" dirty="0"/>
          </a:p>
        </p:txBody>
      </p:sp>
    </p:spTree>
    <p:extLst>
      <p:ext uri="{BB962C8B-B14F-4D97-AF65-F5344CB8AC3E}">
        <p14:creationId xmlns:p14="http://schemas.microsoft.com/office/powerpoint/2010/main" val="11756315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fontScale="90000"/>
          </a:bodyPr>
          <a:lstStyle/>
          <a:p>
            <a:r>
              <a:rPr lang="zh-CN" altLang="en-US" sz="4000" dirty="0"/>
              <a:t>多重多项式回归</a:t>
            </a:r>
            <a:br>
              <a:rPr lang="en-US" altLang="zh-CN" sz="4000" dirty="0"/>
            </a:br>
            <a:r>
              <a:rPr lang="en-US" sz="2700" dirty="0"/>
              <a:t>Multiple polynomial regression</a:t>
            </a:r>
          </a:p>
        </p:txBody>
      </p:sp>
      <p:sp>
        <p:nvSpPr>
          <p:cNvPr id="12" name="Content Placeholder 11">
            <a:extLst>
              <a:ext uri="{FF2B5EF4-FFF2-40B4-BE49-F238E27FC236}">
                <a16:creationId xmlns:a16="http://schemas.microsoft.com/office/drawing/2014/main" id="{2AFF8B6D-415E-194D-899F-18A35301CB41}"/>
              </a:ext>
            </a:extLst>
          </p:cNvPr>
          <p:cNvSpPr>
            <a:spLocks noGrp="1"/>
          </p:cNvSpPr>
          <p:nvPr>
            <p:ph type="body" sz="quarter" idx="10"/>
          </p:nvPr>
        </p:nvSpPr>
        <p:spPr>
          <a:xfrm>
            <a:off x="358570" y="4165901"/>
            <a:ext cx="6234286" cy="815608"/>
          </a:xfrm>
        </p:spPr>
        <p:txBody>
          <a:bodyPr/>
          <a:lstStyle/>
          <a:p>
            <a:r>
              <a:rPr lang="en-US" sz="2000" dirty="0"/>
              <a:t>We can apply polynomial functions to multiple features</a:t>
            </a:r>
          </a:p>
          <a:p>
            <a:r>
              <a:rPr lang="en-US" sz="2000" dirty="0"/>
              <a:t>The same problems with overfitting can also occur</a:t>
            </a:r>
          </a:p>
        </p:txBody>
      </p:sp>
      <p:pic>
        <p:nvPicPr>
          <p:cNvPr id="14" name="Content Placeholder 4">
            <a:extLst>
              <a:ext uri="{FF2B5EF4-FFF2-40B4-BE49-F238E27FC236}">
                <a16:creationId xmlns:a16="http://schemas.microsoft.com/office/drawing/2014/main" id="{B69DD9C2-9C77-5E4F-A3D9-C6807D0DA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2856" y="2066654"/>
            <a:ext cx="5014103" cy="5014103"/>
          </a:xfrm>
          <a:prstGeom prst="rect">
            <a:avLst/>
          </a:prstGeom>
        </p:spPr>
      </p:pic>
      <p:sp>
        <p:nvSpPr>
          <p:cNvPr id="5" name="Content Placeholder 11">
            <a:extLst>
              <a:ext uri="{FF2B5EF4-FFF2-40B4-BE49-F238E27FC236}">
                <a16:creationId xmlns:a16="http://schemas.microsoft.com/office/drawing/2014/main" id="{87855608-0970-C34E-BF12-687CB8CFF450}"/>
              </a:ext>
            </a:extLst>
          </p:cNvPr>
          <p:cNvSpPr txBox="1">
            <a:spLocks/>
          </p:cNvSpPr>
          <p:nvPr/>
        </p:nvSpPr>
        <p:spPr>
          <a:xfrm>
            <a:off x="358570" y="1344828"/>
            <a:ext cx="11474238" cy="955518"/>
          </a:xfrm>
          <a:prstGeom prst="rect">
            <a:avLst/>
          </a:prstGeom>
        </p:spPr>
        <p:txBody>
          <a:bodyPr vert="horz" wrap="square" lIns="91440" tIns="91440" rIns="91440" bIns="91440" rtlCol="0">
            <a:spAutoFit/>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rgbClr val="0072C6"/>
                </a:solidFill>
                <a:latin typeface="+mj-lt"/>
                <a:ea typeface="+mn-ea"/>
                <a:cs typeface="+mn-cs"/>
              </a:defRPr>
            </a:lvl1pPr>
            <a:lvl2pPr marL="0" marR="0" indent="0" algn="l" defTabSz="914367" rtl="0" eaLnBrk="1" fontAlgn="auto" latinLnBrk="0" hangingPunct="1">
              <a:lnSpc>
                <a:spcPct val="90000"/>
              </a:lnSpc>
              <a:spcBef>
                <a:spcPts val="588"/>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fontAlgn="t"/>
            <a:r>
              <a:rPr lang="zh-TW" altLang="en-US"/>
              <a:t>我们可以将多项式函数应用于多个特征</a:t>
            </a:r>
            <a:br>
              <a:rPr lang="zh-TW" altLang="en-US"/>
            </a:br>
            <a:r>
              <a:rPr lang="zh-TW" altLang="en-US"/>
              <a:t>也会出现相同的过拟合问题</a:t>
            </a:r>
            <a:endParaRPr lang="zh-TW" altLang="en-US" dirty="0"/>
          </a:p>
        </p:txBody>
      </p:sp>
    </p:spTree>
    <p:extLst>
      <p:ext uri="{BB962C8B-B14F-4D97-AF65-F5344CB8AC3E}">
        <p14:creationId xmlns:p14="http://schemas.microsoft.com/office/powerpoint/2010/main" val="164490812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223157"/>
            <a:ext cx="11474238" cy="896552"/>
          </a:xfrm>
        </p:spPr>
        <p:txBody>
          <a:bodyPr/>
          <a:lstStyle/>
          <a:p>
            <a:r>
              <a:rPr lang="zh-TW" altLang="en-US" dirty="0"/>
              <a:t>分类数据</a:t>
            </a:r>
            <a:br>
              <a:rPr lang="en-US" altLang="zh-TW" dirty="0"/>
            </a:br>
            <a:r>
              <a:rPr lang="en-US" sz="3200" dirty="0"/>
              <a:t>Categorical data</a:t>
            </a:r>
          </a:p>
        </p:txBody>
      </p:sp>
      <p:sp>
        <p:nvSpPr>
          <p:cNvPr id="19" name="Content Placeholder 18">
            <a:extLst>
              <a:ext uri="{FF2B5EF4-FFF2-40B4-BE49-F238E27FC236}">
                <a16:creationId xmlns:a16="http://schemas.microsoft.com/office/drawing/2014/main" id="{C8D26B7C-A98B-4D41-B78A-861D789E9CC4}"/>
              </a:ext>
            </a:extLst>
          </p:cNvPr>
          <p:cNvSpPr>
            <a:spLocks noGrp="1"/>
          </p:cNvSpPr>
          <p:nvPr>
            <p:ph type="body" sz="quarter" idx="10"/>
          </p:nvPr>
        </p:nvSpPr>
        <p:spPr>
          <a:xfrm>
            <a:off x="358570" y="2326955"/>
            <a:ext cx="11474238" cy="815608"/>
          </a:xfrm>
        </p:spPr>
        <p:txBody>
          <a:bodyPr/>
          <a:lstStyle/>
          <a:p>
            <a:r>
              <a:rPr lang="en-US" sz="2000" dirty="0"/>
              <a:t>Not all data is numeric and fits in linear models</a:t>
            </a:r>
          </a:p>
          <a:p>
            <a:r>
              <a:rPr lang="en-US" sz="2000" dirty="0"/>
              <a:t>One way to handle this is to examine linear models for each category</a:t>
            </a:r>
          </a:p>
        </p:txBody>
      </p:sp>
      <p:pic>
        <p:nvPicPr>
          <p:cNvPr id="24" name="Content Placeholder 8">
            <a:extLst>
              <a:ext uri="{FF2B5EF4-FFF2-40B4-BE49-F238E27FC236}">
                <a16:creationId xmlns:a16="http://schemas.microsoft.com/office/drawing/2014/main" id="{319BAD69-3418-F741-9126-69A2F1A38EF0}"/>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7336971" y="2004028"/>
            <a:ext cx="4855029" cy="4855029"/>
          </a:xfrm>
        </p:spPr>
      </p:pic>
      <p:pic>
        <p:nvPicPr>
          <p:cNvPr id="23" name="Content Placeholder 5">
            <a:extLst>
              <a:ext uri="{FF2B5EF4-FFF2-40B4-BE49-F238E27FC236}">
                <a16:creationId xmlns:a16="http://schemas.microsoft.com/office/drawing/2014/main" id="{A14DD2C3-FB34-1A42-BABC-6ACE4FA80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657" y="2466035"/>
            <a:ext cx="4393805" cy="4393805"/>
          </a:xfrm>
          <a:prstGeom prst="rect">
            <a:avLst/>
          </a:prstGeom>
        </p:spPr>
      </p:pic>
      <p:sp>
        <p:nvSpPr>
          <p:cNvPr id="6" name="Content Placeholder 18">
            <a:extLst>
              <a:ext uri="{FF2B5EF4-FFF2-40B4-BE49-F238E27FC236}">
                <a16:creationId xmlns:a16="http://schemas.microsoft.com/office/drawing/2014/main" id="{6C1F72FF-ACCA-1646-9E49-7BAD2D0E2866}"/>
              </a:ext>
            </a:extLst>
          </p:cNvPr>
          <p:cNvSpPr txBox="1">
            <a:spLocks/>
          </p:cNvSpPr>
          <p:nvPr/>
        </p:nvSpPr>
        <p:spPr>
          <a:xfrm>
            <a:off x="358570" y="1412560"/>
            <a:ext cx="11474238" cy="1021946"/>
          </a:xfrm>
          <a:prstGeom prst="rect">
            <a:avLst/>
          </a:prstGeom>
        </p:spPr>
        <p:txBody>
          <a:bodyPr vert="horz" wrap="square" lIns="91440" tIns="91440" rIns="91440" bIns="91440" rtlCol="0">
            <a:spAutoFit/>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rgbClr val="0072C6"/>
                </a:solidFill>
                <a:latin typeface="+mj-lt"/>
                <a:ea typeface="+mn-ea"/>
                <a:cs typeface="+mn-cs"/>
              </a:defRPr>
            </a:lvl1pPr>
            <a:lvl2pPr marL="0" marR="0" indent="0" algn="l" defTabSz="914367" rtl="0" eaLnBrk="1" fontAlgn="auto" latinLnBrk="0" hangingPunct="1">
              <a:lnSpc>
                <a:spcPct val="90000"/>
              </a:lnSpc>
              <a:spcBef>
                <a:spcPts val="588"/>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dirty="0"/>
              <a:t>并非所有数据都是数值，并且适合线性模型</a:t>
            </a:r>
          </a:p>
          <a:p>
            <a:r>
              <a:rPr lang="zh-TW" altLang="en-US" dirty="0"/>
              <a:t>处理此问题的一种方法是頗析每个类别的线性模型</a:t>
            </a:r>
            <a:endParaRPr lang="en-US" dirty="0"/>
          </a:p>
        </p:txBody>
      </p:sp>
    </p:spTree>
    <p:extLst>
      <p:ext uri="{BB962C8B-B14F-4D97-AF65-F5344CB8AC3E}">
        <p14:creationId xmlns:p14="http://schemas.microsoft.com/office/powerpoint/2010/main" val="3828190251"/>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F28E-473F-3444-BC05-CE857D4DED79}"/>
              </a:ext>
            </a:extLst>
          </p:cNvPr>
          <p:cNvSpPr>
            <a:spLocks noGrp="1"/>
          </p:cNvSpPr>
          <p:nvPr>
            <p:ph type="title"/>
          </p:nvPr>
        </p:nvSpPr>
        <p:spPr>
          <a:xfrm>
            <a:off x="585216" y="2620310"/>
            <a:ext cx="9144000" cy="914096"/>
          </a:xfrm>
        </p:spPr>
        <p:txBody>
          <a:bodyPr/>
          <a:lstStyle/>
          <a:p>
            <a:r>
              <a:rPr lang="en-US" u="sng" dirty="0">
                <a:hlinkClick r:id="rId2" tooltip="https://aka.ms/ReactorFeedback">
                  <a:extLst>
                    <a:ext uri="{A12FA001-AC4F-418D-AE19-62706E023703}">
                      <ahyp:hlinkClr xmlns:ahyp="http://schemas.microsoft.com/office/drawing/2018/hyperlinkcolor" val="tx"/>
                    </a:ext>
                  </a:extLst>
                </a:hlinkClick>
              </a:rPr>
              <a:t>https://aka.ms/</a:t>
            </a:r>
            <a:r>
              <a:rPr lang="en-US" sz="6600" u="sng" dirty="0">
                <a:hlinkClick r:id="rId2" tooltip="https://aka.ms/ReactorFeedback">
                  <a:extLst>
                    <a:ext uri="{A12FA001-AC4F-418D-AE19-62706E023703}">
                      <ahyp:hlinkClr xmlns:ahyp="http://schemas.microsoft.com/office/drawing/2018/hyperlinkcolor" val="tx"/>
                    </a:ext>
                  </a:extLst>
                </a:hlinkClick>
              </a:rPr>
              <a:t>ReactorFeedback</a:t>
            </a:r>
            <a:endParaRPr lang="en-US" dirty="0"/>
          </a:p>
        </p:txBody>
      </p:sp>
    </p:spTree>
    <p:extLst>
      <p:ext uri="{BB962C8B-B14F-4D97-AF65-F5344CB8AC3E}">
        <p14:creationId xmlns:p14="http://schemas.microsoft.com/office/powerpoint/2010/main" val="189571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647380"/>
            <a:ext cx="9144000" cy="886397"/>
          </a:xfrm>
        </p:spPr>
        <p:txBody>
          <a:bodyPr/>
          <a:lstStyle/>
          <a:p>
            <a:r>
              <a:rPr lang="zh-TW" altLang="en-US" dirty="0"/>
              <a:t>线性回归（第 </a:t>
            </a:r>
            <a:r>
              <a:rPr lang="en-US" altLang="zh-TW" dirty="0"/>
              <a:t>2 </a:t>
            </a:r>
            <a:r>
              <a:rPr lang="zh-TW" altLang="en-US" dirty="0"/>
              <a:t>部分）</a:t>
            </a:r>
            <a:br>
              <a:rPr lang="en-US" altLang="zh-TW" dirty="0"/>
            </a:br>
            <a:r>
              <a:rPr lang="en-US" sz="2800" dirty="0"/>
              <a:t>Linear regression (part 2)</a:t>
            </a:r>
            <a:endParaRPr lang="en-US" dirty="0"/>
          </a:p>
        </p:txBody>
      </p:sp>
    </p:spTree>
    <p:extLst>
      <p:ext uri="{BB962C8B-B14F-4D97-AF65-F5344CB8AC3E}">
        <p14:creationId xmlns:p14="http://schemas.microsoft.com/office/powerpoint/2010/main" val="4098574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第 </a:t>
            </a:r>
            <a:r>
              <a:rPr lang="en-US" altLang="zh-TW" dirty="0"/>
              <a:t>2.2 </a:t>
            </a:r>
            <a:r>
              <a:rPr lang="zh-TW" altLang="en-US" dirty="0"/>
              <a:t>节 综览</a:t>
            </a:r>
            <a:br>
              <a:rPr lang="en-US" altLang="zh-TW" dirty="0"/>
            </a:br>
            <a:r>
              <a:rPr lang="en-US" sz="3200" dirty="0"/>
              <a:t>Section 2.2 Overview</a:t>
            </a:r>
          </a:p>
        </p:txBody>
      </p:sp>
      <p:sp>
        <p:nvSpPr>
          <p:cNvPr id="3" name="Content Placeholder 2"/>
          <p:cNvSpPr>
            <a:spLocks noGrp="1"/>
          </p:cNvSpPr>
          <p:nvPr>
            <p:ph type="body" sz="quarter" idx="10"/>
          </p:nvPr>
        </p:nvSpPr>
        <p:spPr>
          <a:xfrm>
            <a:off x="358570" y="3861396"/>
            <a:ext cx="11474238" cy="2003747"/>
          </a:xfrm>
        </p:spPr>
        <p:txBody>
          <a:bodyPr>
            <a:normAutofit/>
          </a:bodyPr>
          <a:lstStyle/>
          <a:p>
            <a:r>
              <a:rPr lang="en-US" sz="2000" dirty="0"/>
              <a:t>Azure Machine Learning Studio </a:t>
            </a:r>
          </a:p>
          <a:p>
            <a:r>
              <a:rPr lang="en-US" sz="2000" dirty="0"/>
              <a:t>Cross validation</a:t>
            </a:r>
          </a:p>
          <a:p>
            <a:r>
              <a:rPr lang="en-US" sz="2000" dirty="0"/>
              <a:t>One-hot encoding</a:t>
            </a:r>
          </a:p>
          <a:p>
            <a:r>
              <a:rPr lang="en-US" sz="2000" dirty="0"/>
              <a:t>Ridge regression</a:t>
            </a:r>
          </a:p>
        </p:txBody>
      </p:sp>
      <p:sp>
        <p:nvSpPr>
          <p:cNvPr id="4" name="Content Placeholder 2">
            <a:extLst>
              <a:ext uri="{FF2B5EF4-FFF2-40B4-BE49-F238E27FC236}">
                <a16:creationId xmlns:a16="http://schemas.microsoft.com/office/drawing/2014/main" id="{DE825C46-094C-F946-981B-75199FD36CEC}"/>
              </a:ext>
            </a:extLst>
          </p:cNvPr>
          <p:cNvSpPr txBox="1">
            <a:spLocks/>
          </p:cNvSpPr>
          <p:nvPr/>
        </p:nvSpPr>
        <p:spPr>
          <a:xfrm>
            <a:off x="358570" y="1857649"/>
            <a:ext cx="11474238" cy="2003747"/>
          </a:xfrm>
          <a:prstGeom prst="rect">
            <a:avLst/>
          </a:prstGeom>
        </p:spPr>
        <p:txBody>
          <a:bodyPr vert="horz" wrap="square" lIns="91440" tIns="91440" rIns="91440" bIns="91440" rtlCol="0">
            <a:normAutofit lnSpcReduction="10000"/>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rgbClr val="0072C6"/>
                </a:solidFill>
                <a:latin typeface="+mj-lt"/>
                <a:ea typeface="+mn-ea"/>
                <a:cs typeface="+mn-cs"/>
              </a:defRPr>
            </a:lvl1pPr>
            <a:lvl2pPr marL="0" marR="0" indent="0" algn="l" defTabSz="914367" rtl="0" eaLnBrk="1" fontAlgn="auto" latinLnBrk="0" hangingPunct="1">
              <a:lnSpc>
                <a:spcPct val="90000"/>
              </a:lnSpc>
              <a:spcBef>
                <a:spcPts val="588"/>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3200"/>
              <a:t>Azure </a:t>
            </a:r>
            <a:r>
              <a:rPr lang="zh-TW" altLang="en-US" sz="3200"/>
              <a:t>机器学习工作室
交叉验证</a:t>
            </a:r>
            <a:endParaRPr lang="en-US" altLang="zh-TW" sz="3200"/>
          </a:p>
          <a:p>
            <a:r>
              <a:rPr lang="zh-TW" altLang="en-US" sz="3200"/>
              <a:t>独热编码</a:t>
            </a:r>
            <a:endParaRPr lang="en-US" altLang="zh-TW" sz="3200"/>
          </a:p>
          <a:p>
            <a:r>
              <a:rPr lang="zh-TW" altLang="en-US" sz="3200"/>
              <a:t>岭回归</a:t>
            </a:r>
            <a:endParaRPr lang="en-US" sz="3200" dirty="0"/>
          </a:p>
        </p:txBody>
      </p:sp>
    </p:spTree>
    <p:extLst>
      <p:ext uri="{BB962C8B-B14F-4D97-AF65-F5344CB8AC3E}">
        <p14:creationId xmlns:p14="http://schemas.microsoft.com/office/powerpoint/2010/main" val="36269005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4000" dirty="0"/>
              <a:t>Azure </a:t>
            </a:r>
            <a:r>
              <a:rPr lang="zh-TW" altLang="en-US" sz="4000" dirty="0"/>
              <a:t>机器学习工作室</a:t>
            </a:r>
            <a:br>
              <a:rPr lang="en-US" altLang="zh-TW" sz="4000" dirty="0"/>
            </a:br>
            <a:r>
              <a:rPr lang="en-US" sz="2800" dirty="0"/>
              <a:t>Azure Machine Learning Studio</a:t>
            </a:r>
          </a:p>
        </p:txBody>
      </p:sp>
      <p:sp>
        <p:nvSpPr>
          <p:cNvPr id="12" name="Content Placeholder 11">
            <a:extLst>
              <a:ext uri="{FF2B5EF4-FFF2-40B4-BE49-F238E27FC236}">
                <a16:creationId xmlns:a16="http://schemas.microsoft.com/office/drawing/2014/main" id="{3BA46856-56B9-6249-BAC8-772014E3BB81}"/>
              </a:ext>
            </a:extLst>
          </p:cNvPr>
          <p:cNvSpPr>
            <a:spLocks noGrp="1"/>
          </p:cNvSpPr>
          <p:nvPr>
            <p:ph sz="half" idx="2"/>
          </p:nvPr>
        </p:nvSpPr>
        <p:spPr>
          <a:xfrm>
            <a:off x="6261781" y="4549307"/>
            <a:ext cx="5183188" cy="1495894"/>
          </a:xfrm>
        </p:spPr>
        <p:txBody>
          <a:bodyPr/>
          <a:lstStyle/>
          <a:p>
            <a:pPr marL="0" indent="0">
              <a:buNone/>
            </a:pPr>
            <a:r>
              <a:rPr lang="en-US" sz="1600" dirty="0"/>
              <a:t>Drag-and-drop GUI</a:t>
            </a:r>
          </a:p>
          <a:p>
            <a:pPr marL="0" indent="0">
              <a:buNone/>
            </a:pPr>
            <a:endParaRPr lang="en-US" sz="1600" dirty="0"/>
          </a:p>
          <a:p>
            <a:pPr marL="0" indent="0">
              <a:buNone/>
            </a:pPr>
            <a:r>
              <a:rPr lang="en-US" sz="1600" dirty="0"/>
              <a:t>Automates tools for publishing trained models as web services for use in production environments</a:t>
            </a:r>
          </a:p>
        </p:txBody>
      </p:sp>
      <p:pic>
        <p:nvPicPr>
          <p:cNvPr id="14" name="Content Placeholder 5">
            <a:extLst>
              <a:ext uri="{FF2B5EF4-FFF2-40B4-BE49-F238E27FC236}">
                <a16:creationId xmlns:a16="http://schemas.microsoft.com/office/drawing/2014/main" id="{07E02E2B-C230-5849-A695-ADCC5B5BF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4700" y="1754751"/>
            <a:ext cx="5035521" cy="4572000"/>
          </a:xfrm>
          <a:prstGeom prst="rect">
            <a:avLst/>
          </a:prstGeom>
        </p:spPr>
      </p:pic>
      <p:sp>
        <p:nvSpPr>
          <p:cNvPr id="5" name="Content Placeholder 11">
            <a:extLst>
              <a:ext uri="{FF2B5EF4-FFF2-40B4-BE49-F238E27FC236}">
                <a16:creationId xmlns:a16="http://schemas.microsoft.com/office/drawing/2014/main" id="{B299ECCF-3D01-F44A-9763-F0DF2930FCCD}"/>
              </a:ext>
            </a:extLst>
          </p:cNvPr>
          <p:cNvSpPr txBox="1">
            <a:spLocks/>
          </p:cNvSpPr>
          <p:nvPr/>
        </p:nvSpPr>
        <p:spPr>
          <a:xfrm>
            <a:off x="6261781" y="2334094"/>
            <a:ext cx="5183188" cy="2240613"/>
          </a:xfrm>
          <a:prstGeom prst="rect">
            <a:avLst/>
          </a:prstGeom>
        </p:spPr>
        <p:txBody>
          <a:bodyPr vert="horz" wrap="square" lIns="91440" tIns="91440" rIns="91440" bIns="91440" rtlCol="0">
            <a:noAutofit/>
          </a:bodyPr>
          <a:lst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zh-TW" altLang="en-US" dirty="0"/>
              <a:t>拖放式图形用户界面</a:t>
            </a:r>
            <a:r>
              <a:rPr lang="en-US" altLang="zh-TW" dirty="0"/>
              <a:t>(</a:t>
            </a:r>
            <a:r>
              <a:rPr lang="en-US" dirty="0"/>
              <a:t>GUI)</a:t>
            </a:r>
          </a:p>
          <a:p>
            <a:pPr marL="0" indent="0">
              <a:buFont typeface="Arial" pitchFamily="34" charset="0"/>
              <a:buNone/>
            </a:pPr>
            <a:endParaRPr lang="en-US" altLang="zh-CN" dirty="0"/>
          </a:p>
          <a:p>
            <a:pPr marL="0" indent="0">
              <a:buFont typeface="Arial" pitchFamily="34" charset="0"/>
              <a:buNone/>
            </a:pPr>
            <a:r>
              <a:rPr lang="zh-CN" altLang="en-US" dirty="0"/>
              <a:t>在生产环境中，将训练好的模型发布为</a:t>
            </a:r>
            <a:r>
              <a:rPr lang="en-US" altLang="zh-CN" dirty="0"/>
              <a:t>Web</a:t>
            </a:r>
            <a:r>
              <a:rPr lang="zh-CN" altLang="en-US" dirty="0"/>
              <a:t>服务的自动化工具
</a:t>
            </a:r>
            <a:endParaRPr lang="en-US" altLang="zh-CN" dirty="0"/>
          </a:p>
        </p:txBody>
      </p:sp>
    </p:spTree>
    <p:extLst>
      <p:ext uri="{BB962C8B-B14F-4D97-AF65-F5344CB8AC3E}">
        <p14:creationId xmlns:p14="http://schemas.microsoft.com/office/powerpoint/2010/main" val="4061616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zh-TW" altLang="en-US" sz="4000" dirty="0"/>
              <a:t>交叉验证</a:t>
            </a:r>
            <a:r>
              <a:rPr lang="en-US" altLang="zh-TW" sz="4000" dirty="0"/>
              <a:t> </a:t>
            </a:r>
            <a:br>
              <a:rPr lang="en-US" altLang="zh-TW" sz="4000" dirty="0"/>
            </a:br>
            <a:r>
              <a:rPr lang="en-US" sz="2800" dirty="0"/>
              <a:t>Cross validation</a:t>
            </a:r>
          </a:p>
        </p:txBody>
      </p:sp>
      <p:sp>
        <p:nvSpPr>
          <p:cNvPr id="13" name="Content Placeholder 12">
            <a:extLst>
              <a:ext uri="{FF2B5EF4-FFF2-40B4-BE49-F238E27FC236}">
                <a16:creationId xmlns:a16="http://schemas.microsoft.com/office/drawing/2014/main" id="{318F03F5-7976-5C48-95DD-98EAF314CD12}"/>
              </a:ext>
            </a:extLst>
          </p:cNvPr>
          <p:cNvSpPr>
            <a:spLocks noGrp="1"/>
          </p:cNvSpPr>
          <p:nvPr>
            <p:ph sz="half" idx="2"/>
          </p:nvPr>
        </p:nvSpPr>
        <p:spPr>
          <a:xfrm>
            <a:off x="6187071" y="4108451"/>
            <a:ext cx="5183188" cy="2264640"/>
          </a:xfrm>
        </p:spPr>
        <p:txBody>
          <a:bodyPr/>
          <a:lstStyle/>
          <a:p>
            <a:pPr marL="0" indent="0">
              <a:buNone/>
            </a:pPr>
            <a:r>
              <a:rPr lang="en-US" sz="1600" dirty="0"/>
              <a:t>Randomly divides dataset into test and training subsets multiple times (folds)</a:t>
            </a:r>
          </a:p>
          <a:p>
            <a:pPr marL="0" indent="0">
              <a:buNone/>
            </a:pPr>
            <a:endParaRPr lang="en-US" sz="1600" dirty="0"/>
          </a:p>
          <a:p>
            <a:pPr marL="0" indent="0">
              <a:buNone/>
            </a:pPr>
            <a:r>
              <a:rPr lang="en-US" sz="1600" dirty="0"/>
              <a:t>Helps prevents overfitting while not requiring more data</a:t>
            </a:r>
          </a:p>
          <a:p>
            <a:pPr marL="0" indent="0">
              <a:buNone/>
            </a:pPr>
            <a:endParaRPr lang="en-US" sz="1600" dirty="0"/>
          </a:p>
          <a:p>
            <a:pPr marL="0" indent="0">
              <a:buNone/>
            </a:pPr>
            <a:r>
              <a:rPr lang="en-US" sz="1600" dirty="0"/>
              <a:t>Does add to computational time to train model</a:t>
            </a:r>
          </a:p>
        </p:txBody>
      </p:sp>
      <p:pic>
        <p:nvPicPr>
          <p:cNvPr id="17" name="Picture 16">
            <a:extLst>
              <a:ext uri="{FF2B5EF4-FFF2-40B4-BE49-F238E27FC236}">
                <a16:creationId xmlns:a16="http://schemas.microsoft.com/office/drawing/2014/main" id="{93822C64-5534-F444-A7F1-A9ABC07AEBBC}"/>
              </a:ext>
            </a:extLst>
          </p:cNvPr>
          <p:cNvPicPr>
            <a:picLocks noChangeAspect="1"/>
          </p:cNvPicPr>
          <p:nvPr/>
        </p:nvPicPr>
        <p:blipFill>
          <a:blip r:embed="rId3"/>
          <a:srcRect/>
          <a:stretch/>
        </p:blipFill>
        <p:spPr>
          <a:xfrm>
            <a:off x="821741" y="2137892"/>
            <a:ext cx="4939918" cy="3711083"/>
          </a:xfrm>
          <a:prstGeom prst="rect">
            <a:avLst/>
          </a:prstGeom>
        </p:spPr>
      </p:pic>
      <p:sp>
        <p:nvSpPr>
          <p:cNvPr id="5" name="Content Placeholder 12">
            <a:extLst>
              <a:ext uri="{FF2B5EF4-FFF2-40B4-BE49-F238E27FC236}">
                <a16:creationId xmlns:a16="http://schemas.microsoft.com/office/drawing/2014/main" id="{FE72B78F-429D-E547-ABB7-1F6B9F233D63}"/>
              </a:ext>
            </a:extLst>
          </p:cNvPr>
          <p:cNvSpPr txBox="1">
            <a:spLocks/>
          </p:cNvSpPr>
          <p:nvPr/>
        </p:nvSpPr>
        <p:spPr>
          <a:xfrm>
            <a:off x="6187071" y="1840707"/>
            <a:ext cx="5183188" cy="2117725"/>
          </a:xfrm>
          <a:prstGeom prst="rect">
            <a:avLst/>
          </a:prstGeom>
        </p:spPr>
        <p:txBody>
          <a:bodyPr vert="horz" wrap="square" lIns="91440" tIns="91440" rIns="91440" bIns="91440" rtlCol="0">
            <a:noAutofit/>
          </a:bodyPr>
          <a:lst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Font typeface="Arial" pitchFamily="34" charset="0"/>
              <a:buNone/>
            </a:pPr>
            <a:r>
              <a:rPr lang="zh-CN" altLang="en-US" dirty="0"/>
              <a:t>复数次随机地将数据集切分为训练集与测试集
</a:t>
            </a:r>
            <a:endParaRPr lang="en-US" dirty="0"/>
          </a:p>
          <a:p>
            <a:pPr marL="0" indent="0">
              <a:buFont typeface="Arial" pitchFamily="34" charset="0"/>
              <a:buNone/>
            </a:pPr>
            <a:r>
              <a:rPr lang="zh-TW" altLang="en-US" dirty="0"/>
              <a:t>帮助防止过拟合而不需要更多数据</a:t>
            </a:r>
          </a:p>
          <a:p>
            <a:pPr marL="0" indent="0">
              <a:buFont typeface="Arial" pitchFamily="34" charset="0"/>
              <a:buNone/>
            </a:pPr>
            <a:endParaRPr lang="zh-TW" altLang="en-US" dirty="0"/>
          </a:p>
          <a:p>
            <a:pPr marL="0" indent="0">
              <a:buFont typeface="Arial" pitchFamily="34" charset="0"/>
              <a:buNone/>
            </a:pPr>
            <a:r>
              <a:rPr lang="zh-TW" altLang="en-US" dirty="0"/>
              <a:t>确实增加了训练模型所需的计算时间</a:t>
            </a:r>
            <a:endParaRPr lang="en-US" dirty="0"/>
          </a:p>
        </p:txBody>
      </p:sp>
    </p:spTree>
    <p:extLst>
      <p:ext uri="{BB962C8B-B14F-4D97-AF65-F5344CB8AC3E}">
        <p14:creationId xmlns:p14="http://schemas.microsoft.com/office/powerpoint/2010/main" val="17466059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7858735" cy="1600200"/>
          </a:xfrm>
        </p:spPr>
        <p:txBody>
          <a:bodyPr anchor="ctr">
            <a:normAutofit/>
          </a:bodyPr>
          <a:lstStyle/>
          <a:p>
            <a:r>
              <a:rPr lang="zh-TW" altLang="en-US" sz="4000" dirty="0"/>
              <a:t>独热编码</a:t>
            </a:r>
            <a:br>
              <a:rPr lang="en-US" altLang="zh-TW" sz="4000" dirty="0"/>
            </a:br>
            <a:r>
              <a:rPr lang="en-US" sz="2800" dirty="0"/>
              <a:t>One-hot encoding</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788" y="1958544"/>
            <a:ext cx="4453368" cy="1907742"/>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431" y="4456658"/>
            <a:ext cx="6886774" cy="1925461"/>
          </a:xfrm>
          <a:prstGeom prst="rect">
            <a:avLst/>
          </a:prstGeom>
        </p:spPr>
      </p:pic>
      <p:sp>
        <p:nvSpPr>
          <p:cNvPr id="10" name="Content Placeholder 12">
            <a:extLst>
              <a:ext uri="{FF2B5EF4-FFF2-40B4-BE49-F238E27FC236}">
                <a16:creationId xmlns:a16="http://schemas.microsoft.com/office/drawing/2014/main" id="{93D3B8C5-1376-3840-86A8-24E274F7F308}"/>
              </a:ext>
            </a:extLst>
          </p:cNvPr>
          <p:cNvSpPr txBox="1">
            <a:spLocks/>
          </p:cNvSpPr>
          <p:nvPr/>
        </p:nvSpPr>
        <p:spPr>
          <a:xfrm>
            <a:off x="6169024" y="3640274"/>
            <a:ext cx="5183188" cy="131725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Turns each categorical entry into a separate numeric feature with a value of 1 or 0</a:t>
            </a:r>
          </a:p>
        </p:txBody>
      </p:sp>
      <p:cxnSp>
        <p:nvCxnSpPr>
          <p:cNvPr id="14" name="Straight Arrow Connector 13">
            <a:extLst>
              <a:ext uri="{FF2B5EF4-FFF2-40B4-BE49-F238E27FC236}">
                <a16:creationId xmlns:a16="http://schemas.microsoft.com/office/drawing/2014/main" id="{D1C046E5-F9CD-0F45-9773-70D801F1238C}"/>
              </a:ext>
            </a:extLst>
          </p:cNvPr>
          <p:cNvCxnSpPr/>
          <p:nvPr/>
        </p:nvCxnSpPr>
        <p:spPr>
          <a:xfrm>
            <a:off x="5422006" y="2176530"/>
            <a:ext cx="0" cy="2163651"/>
          </a:xfrm>
          <a:prstGeom prst="straightConnector1">
            <a:avLst/>
          </a:prstGeom>
          <a:ln w="6032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 name="Content Placeholder 12">
            <a:extLst>
              <a:ext uri="{FF2B5EF4-FFF2-40B4-BE49-F238E27FC236}">
                <a16:creationId xmlns:a16="http://schemas.microsoft.com/office/drawing/2014/main" id="{D5389840-3AEA-474A-89BA-64B43DE74693}"/>
              </a:ext>
            </a:extLst>
          </p:cNvPr>
          <p:cNvSpPr txBox="1">
            <a:spLocks/>
          </p:cNvSpPr>
          <p:nvPr/>
        </p:nvSpPr>
        <p:spPr>
          <a:xfrm>
            <a:off x="6169024" y="2062747"/>
            <a:ext cx="5183188" cy="15775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dirty="0"/>
              <a:t>将每一个类别项目转换为多个</a:t>
            </a:r>
            <a:r>
              <a:rPr lang="en-US" altLang="zh-CN" dirty="0"/>
              <a:t>1</a:t>
            </a:r>
            <a:r>
              <a:rPr lang="zh-CN" altLang="en-US" dirty="0"/>
              <a:t>或</a:t>
            </a:r>
            <a:r>
              <a:rPr lang="en-US" altLang="zh-CN" dirty="0"/>
              <a:t>0</a:t>
            </a:r>
            <a:r>
              <a:rPr lang="zh-CN" altLang="en-US" dirty="0"/>
              <a:t>构成的独立数值特征</a:t>
            </a:r>
            <a:endParaRPr lang="en-US" dirty="0"/>
          </a:p>
        </p:txBody>
      </p:sp>
    </p:spTree>
    <p:extLst>
      <p:ext uri="{BB962C8B-B14F-4D97-AF65-F5344CB8AC3E}">
        <p14:creationId xmlns:p14="http://schemas.microsoft.com/office/powerpoint/2010/main" val="2764985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59103" y="470488"/>
            <a:ext cx="1419662" cy="304784"/>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30"/>
            </a:p>
          </p:txBody>
        </p:sp>
      </p:grpSp>
      <p:pic>
        <p:nvPicPr>
          <p:cNvPr id="6" name="Picture 5">
            <a:extLst>
              <a:ext uri="{FF2B5EF4-FFF2-40B4-BE49-F238E27FC236}">
                <a16:creationId xmlns:a16="http://schemas.microsoft.com/office/drawing/2014/main" id="{00B09045-F36E-AA48-ABEA-29D9DFC1301C}"/>
              </a:ext>
            </a:extLst>
          </p:cNvPr>
          <p:cNvPicPr>
            <a:picLocks noChangeAspect="1"/>
          </p:cNvPicPr>
          <p:nvPr/>
        </p:nvPicPr>
        <p:blipFill>
          <a:blip r:embed="rId4"/>
          <a:stretch>
            <a:fillRect/>
          </a:stretch>
        </p:blipFill>
        <p:spPr>
          <a:xfrm>
            <a:off x="-1" y="-1"/>
            <a:ext cx="12309231" cy="6928299"/>
          </a:xfrm>
          <a:prstGeom prst="rect">
            <a:avLst/>
          </a:prstGeom>
        </p:spPr>
      </p:pic>
    </p:spTree>
    <p:extLst>
      <p:ext uri="{BB962C8B-B14F-4D97-AF65-F5344CB8AC3E}">
        <p14:creationId xmlns:p14="http://schemas.microsoft.com/office/powerpoint/2010/main" val="90160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257023"/>
            <a:ext cx="11474238" cy="896552"/>
          </a:xfrm>
        </p:spPr>
        <p:txBody>
          <a:bodyPr/>
          <a:lstStyle/>
          <a:p>
            <a:r>
              <a:rPr lang="zh-TW" altLang="en-US" sz="4400" dirty="0"/>
              <a:t>岭回归</a:t>
            </a:r>
            <a:br>
              <a:rPr lang="en-US" altLang="zh-TW" sz="4400" dirty="0"/>
            </a:br>
            <a:r>
              <a:rPr lang="en-US" sz="2800" dirty="0"/>
              <a:t>Ridge regression</a:t>
            </a:r>
          </a:p>
        </p:txBody>
      </p:sp>
      <p:sp>
        <p:nvSpPr>
          <p:cNvPr id="7" name="Content Placeholder 6">
            <a:extLst>
              <a:ext uri="{FF2B5EF4-FFF2-40B4-BE49-F238E27FC236}">
                <a16:creationId xmlns:a16="http://schemas.microsoft.com/office/drawing/2014/main" id="{26879688-121A-2049-9035-7599C95FADB1}"/>
              </a:ext>
            </a:extLst>
          </p:cNvPr>
          <p:cNvSpPr>
            <a:spLocks noGrp="1"/>
          </p:cNvSpPr>
          <p:nvPr>
            <p:ph type="body" sz="quarter" idx="10"/>
          </p:nvPr>
        </p:nvSpPr>
        <p:spPr>
          <a:xfrm>
            <a:off x="358570" y="2282811"/>
            <a:ext cx="11474238" cy="760208"/>
          </a:xfrm>
        </p:spPr>
        <p:txBody>
          <a:bodyPr/>
          <a:lstStyle/>
          <a:p>
            <a:r>
              <a:rPr lang="en-US" sz="1800" dirty="0"/>
              <a:t>Outliers can skew the regression line</a:t>
            </a:r>
          </a:p>
          <a:p>
            <a:r>
              <a:rPr lang="en-US" sz="1800" dirty="0"/>
              <a:t>Ridge regression (also know as L2 regularization can help address this</a:t>
            </a:r>
          </a:p>
        </p:txBody>
      </p:sp>
      <p:sp>
        <p:nvSpPr>
          <p:cNvPr id="14" name="TextBox 13"/>
          <p:cNvSpPr txBox="1"/>
          <p:nvPr/>
        </p:nvSpPr>
        <p:spPr>
          <a:xfrm>
            <a:off x="1404529" y="6270908"/>
            <a:ext cx="4028303" cy="579389"/>
          </a:xfrm>
          <a:prstGeom prst="rect">
            <a:avLst/>
          </a:prstGeom>
          <a:noFill/>
        </p:spPr>
        <p:txBody>
          <a:bodyPr wrap="square" rtlCol="0">
            <a:spAutoFit/>
          </a:bodyPr>
          <a:lstStyle/>
          <a:p>
            <a:pPr algn="ctr"/>
            <a:r>
              <a:rPr lang="zh-TW" altLang="en-US" dirty="0"/>
              <a:t>无正则化</a:t>
            </a:r>
            <a:endParaRPr lang="en-US" dirty="0"/>
          </a:p>
          <a:p>
            <a:pPr algn="ctr"/>
            <a:r>
              <a:rPr lang="en-US" sz="1400" dirty="0"/>
              <a:t>Without regularization</a:t>
            </a:r>
          </a:p>
        </p:txBody>
      </p:sp>
      <p:sp>
        <p:nvSpPr>
          <p:cNvPr id="15" name="TextBox 14"/>
          <p:cNvSpPr txBox="1"/>
          <p:nvPr/>
        </p:nvSpPr>
        <p:spPr>
          <a:xfrm>
            <a:off x="6749641" y="6253975"/>
            <a:ext cx="4028303" cy="579389"/>
          </a:xfrm>
          <a:prstGeom prst="rect">
            <a:avLst/>
          </a:prstGeom>
          <a:noFill/>
        </p:spPr>
        <p:txBody>
          <a:bodyPr wrap="square" rtlCol="0">
            <a:spAutoFit/>
          </a:bodyPr>
          <a:lstStyle/>
          <a:p>
            <a:pPr algn="ctr"/>
            <a:r>
              <a:rPr lang="en-US" dirty="0"/>
              <a:t>L2</a:t>
            </a:r>
            <a:r>
              <a:rPr lang="zh-TW" altLang="en-US" dirty="0"/>
              <a:t>正则化</a:t>
            </a:r>
            <a:endParaRPr lang="en-US" dirty="0"/>
          </a:p>
          <a:p>
            <a:pPr algn="ctr"/>
            <a:r>
              <a:rPr lang="en-US" sz="1400" dirty="0"/>
              <a:t>With L2 regularization</a:t>
            </a:r>
          </a:p>
        </p:txBody>
      </p:sp>
      <p:pic>
        <p:nvPicPr>
          <p:cNvPr id="17" name="Content Placeholder 8">
            <a:extLst>
              <a:ext uri="{FF2B5EF4-FFF2-40B4-BE49-F238E27FC236}">
                <a16:creationId xmlns:a16="http://schemas.microsoft.com/office/drawing/2014/main" id="{5F6C5036-5636-7B4E-8EB6-FF81EE08C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5943" y="3043019"/>
            <a:ext cx="4725477" cy="3201129"/>
          </a:xfrm>
          <a:prstGeom prst="rect">
            <a:avLst/>
          </a:prstGeom>
        </p:spPr>
      </p:pic>
      <p:pic>
        <p:nvPicPr>
          <p:cNvPr id="18" name="Content Placeholder 11">
            <a:extLst>
              <a:ext uri="{FF2B5EF4-FFF2-40B4-BE49-F238E27FC236}">
                <a16:creationId xmlns:a16="http://schemas.microsoft.com/office/drawing/2014/main" id="{15231541-88AF-A742-AAAC-C7004C5C0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01055" y="3043019"/>
            <a:ext cx="4725477" cy="3201129"/>
          </a:xfrm>
          <a:prstGeom prst="rect">
            <a:avLst/>
          </a:prstGeom>
        </p:spPr>
      </p:pic>
      <p:sp>
        <p:nvSpPr>
          <p:cNvPr id="8" name="Content Placeholder 6">
            <a:extLst>
              <a:ext uri="{FF2B5EF4-FFF2-40B4-BE49-F238E27FC236}">
                <a16:creationId xmlns:a16="http://schemas.microsoft.com/office/drawing/2014/main" id="{C885CD3D-C597-F44C-95AD-44202E05A12F}"/>
              </a:ext>
            </a:extLst>
          </p:cNvPr>
          <p:cNvSpPr txBox="1">
            <a:spLocks/>
          </p:cNvSpPr>
          <p:nvPr/>
        </p:nvSpPr>
        <p:spPr>
          <a:xfrm>
            <a:off x="358570" y="1399851"/>
            <a:ext cx="11474238" cy="1029577"/>
          </a:xfrm>
          <a:prstGeom prst="rect">
            <a:avLst/>
          </a:prstGeom>
        </p:spPr>
        <p:txBody>
          <a:bodyPr vert="horz" wrap="square" lIns="91440" tIns="91440" rIns="91440" bIns="91440" rtlCol="0">
            <a:spAutoFit/>
          </a:bodyPr>
          <a:lstStyle>
            <a:lvl1pPr marL="0" marR="0" indent="0" algn="l" defTabSz="914367" rtl="0" eaLnBrk="1" fontAlgn="auto" latinLnBrk="0" hangingPunct="1">
              <a:lnSpc>
                <a:spcPct val="90000"/>
              </a:lnSpc>
              <a:spcBef>
                <a:spcPts val="588"/>
              </a:spcBef>
              <a:spcAft>
                <a:spcPts val="0"/>
              </a:spcAft>
              <a:buClrTx/>
              <a:buSzPct val="90000"/>
              <a:buFont typeface="Arial" pitchFamily="34" charset="0"/>
              <a:buNone/>
              <a:tabLst/>
              <a:defRPr sz="2745" kern="1200" spc="-29" baseline="0">
                <a:solidFill>
                  <a:srgbClr val="0072C6"/>
                </a:solidFill>
                <a:latin typeface="+mj-lt"/>
                <a:ea typeface="+mn-ea"/>
                <a:cs typeface="+mn-cs"/>
              </a:defRPr>
            </a:lvl1pPr>
            <a:lvl2pPr marL="0" marR="0" indent="0" algn="l" defTabSz="914367" rtl="0" eaLnBrk="1" fontAlgn="auto" latinLnBrk="0" hangingPunct="1">
              <a:lnSpc>
                <a:spcPct val="90000"/>
              </a:lnSpc>
              <a:spcBef>
                <a:spcPts val="588"/>
              </a:spcBef>
              <a:spcAft>
                <a:spcPts val="0"/>
              </a:spcAft>
              <a:buClrTx/>
              <a:buSzPct val="90000"/>
              <a:buFontTx/>
              <a:buNone/>
              <a:tabLst/>
              <a:defRPr sz="1961" kern="1200" spc="0" baseline="0">
                <a:gradFill>
                  <a:gsLst>
                    <a:gs pos="1250">
                      <a:schemeClr val="tx1"/>
                    </a:gs>
                    <a:gs pos="100000">
                      <a:schemeClr val="tx1"/>
                    </a:gs>
                  </a:gsLst>
                  <a:lin ang="5400000" scaled="0"/>
                </a:gradFill>
                <a:latin typeface="+mn-lt"/>
                <a:ea typeface="+mn-ea"/>
                <a:cs typeface="+mn-cs"/>
              </a:defRPr>
            </a:lvl2pPr>
            <a:lvl3pPr marL="224097"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48193"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ts val="588"/>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zh-TW" altLang="en-US"/>
              <a:t>离群值会使回归线偏斜</a:t>
            </a:r>
            <a:endParaRPr lang="en-US" altLang="zh-TW"/>
          </a:p>
          <a:p>
            <a:r>
              <a:rPr lang="zh-TW" altLang="en-US" sz="2800"/>
              <a:t>岭回归 （</a:t>
            </a:r>
            <a:r>
              <a:rPr lang="en-US"/>
              <a:t>L2</a:t>
            </a:r>
            <a:r>
              <a:rPr lang="zh-TW" altLang="en-US"/>
              <a:t>正则化）可以帮助解决此问题</a:t>
            </a:r>
            <a:endParaRPr lang="en-US" dirty="0"/>
          </a:p>
        </p:txBody>
      </p:sp>
    </p:spTree>
    <p:extLst>
      <p:ext uri="{BB962C8B-B14F-4D97-AF65-F5344CB8AC3E}">
        <p14:creationId xmlns:p14="http://schemas.microsoft.com/office/powerpoint/2010/main" val="173356254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18369D-FE23-7942-B59F-67019BF950B6}"/>
              </a:ext>
            </a:extLst>
          </p:cNvPr>
          <p:cNvSpPr>
            <a:spLocks noGrp="1"/>
          </p:cNvSpPr>
          <p:nvPr>
            <p:ph type="body" sz="quarter" idx="10"/>
          </p:nvPr>
        </p:nvSpPr>
        <p:spPr>
          <a:xfrm>
            <a:off x="300666" y="1732812"/>
            <a:ext cx="11018838" cy="4721292"/>
          </a:xfrm>
        </p:spPr>
        <p:txBody>
          <a:bodyPr/>
          <a:lstStyle/>
          <a:p>
            <a:pPr>
              <a:spcBef>
                <a:spcPts val="0"/>
              </a:spcBef>
              <a:spcAft>
                <a:spcPts val="1200"/>
              </a:spcAft>
            </a:pPr>
            <a:r>
              <a:rPr lang="zh-TW" altLang="en-US" sz="3200" dirty="0"/>
              <a:t>微软在云沙箱免费学习资源：</a:t>
            </a:r>
            <a:endParaRPr lang="en-US" altLang="zh-TW" sz="3200" dirty="0"/>
          </a:p>
          <a:p>
            <a:pPr lvl="1">
              <a:spcBef>
                <a:spcPts val="0"/>
              </a:spcBef>
              <a:spcAft>
                <a:spcPts val="1200"/>
              </a:spcAft>
            </a:pPr>
            <a:r>
              <a:rPr lang="zh-TW" altLang="en-US" sz="2400" dirty="0"/>
              <a:t>此研讨会内容的复习小伙伴 ：</a:t>
            </a:r>
            <a:br>
              <a:rPr lang="en-US" sz="2400" dirty="0"/>
            </a:br>
            <a:r>
              <a:rPr lang="en-US" sz="2400" dirty="0">
                <a:hlinkClick r:id="rId2"/>
              </a:rPr>
              <a:t>docs.microsoft.com/learn/paths/intro-to-ml-with-python/</a:t>
            </a:r>
            <a:endParaRPr lang="en-US" sz="2400" dirty="0"/>
          </a:p>
          <a:p>
            <a:pPr lvl="1">
              <a:spcBef>
                <a:spcPts val="0"/>
              </a:spcBef>
              <a:spcAft>
                <a:spcPts val="1200"/>
              </a:spcAft>
            </a:pPr>
            <a:r>
              <a:rPr lang="zh-TW" altLang="en-US" sz="2400" dirty="0"/>
              <a:t>更多关于数据科学方法和最佳习题的信息：</a:t>
            </a:r>
            <a:br>
              <a:rPr lang="en-US" sz="2400" dirty="0"/>
            </a:br>
            <a:r>
              <a:rPr lang="en-US" sz="2400" dirty="0">
                <a:hlinkClick r:id="rId3"/>
              </a:rPr>
              <a:t>docs.microsoft.com/learn/paths/explore-data-science-tools-in-azure/</a:t>
            </a:r>
            <a:endParaRPr lang="en-US" sz="2400" dirty="0"/>
          </a:p>
          <a:p>
            <a:pPr lvl="1">
              <a:spcBef>
                <a:spcPts val="0"/>
              </a:spcBef>
              <a:spcAft>
                <a:spcPts val="1200"/>
              </a:spcAft>
            </a:pPr>
            <a:r>
              <a:rPr lang="zh-TW" altLang="en-US" sz="2400" dirty="0"/>
              <a:t>開始构建 </a:t>
            </a:r>
            <a:r>
              <a:rPr lang="en-US" sz="2400" dirty="0"/>
              <a:t>ML </a:t>
            </a:r>
            <a:r>
              <a:rPr lang="zh-TW" altLang="en-US" sz="2400" dirty="0"/>
              <a:t>模型：</a:t>
            </a:r>
            <a:br>
              <a:rPr lang="en-US" sz="2400" dirty="0"/>
            </a:br>
            <a:r>
              <a:rPr lang="en-US" sz="2400" dirty="0">
                <a:hlinkClick r:id="rId4"/>
              </a:rPr>
              <a:t>docs.microsoft.com/learn/paths/build-ai-solutions-with-azure-ml-service/</a:t>
            </a:r>
            <a:endParaRPr lang="en-US" sz="2400" dirty="0"/>
          </a:p>
          <a:p>
            <a:pPr lvl="1">
              <a:spcBef>
                <a:spcPts val="0"/>
              </a:spcBef>
              <a:spcAft>
                <a:spcPts val="1200"/>
              </a:spcAft>
            </a:pPr>
            <a:r>
              <a:rPr lang="zh-TW" altLang="en-US" sz="2400" dirty="0"/>
              <a:t>数据科学虚拟机实验：</a:t>
            </a:r>
            <a:br>
              <a:rPr lang="en-US" sz="2400" dirty="0"/>
            </a:br>
            <a:r>
              <a:rPr lang="en-US" sz="2400" dirty="0">
                <a:hlinkClick r:id="rId5"/>
              </a:rPr>
              <a:t>docs.microsoft.com/learn/paths/get-started-with-azure-dsvm/</a:t>
            </a:r>
            <a:endParaRPr lang="en-US" sz="2400" dirty="0"/>
          </a:p>
          <a:p>
            <a:pPr lvl="1">
              <a:spcBef>
                <a:spcPts val="0"/>
              </a:spcBef>
              <a:spcAft>
                <a:spcPts val="1200"/>
              </a:spcAft>
            </a:pPr>
            <a:r>
              <a:rPr lang="zh-TW" altLang="en-US" sz="2400" dirty="0"/>
              <a:t>了解更多</a:t>
            </a:r>
            <a:r>
              <a:rPr lang="en-US" sz="2400" dirty="0"/>
              <a:t>Azure</a:t>
            </a:r>
            <a:r>
              <a:rPr lang="zh-TW" altLang="en-US" sz="2400" dirty="0"/>
              <a:t>的功能：</a:t>
            </a:r>
            <a:br>
              <a:rPr lang="en-US" sz="2400" dirty="0"/>
            </a:br>
            <a:r>
              <a:rPr lang="en-US" sz="2400" dirty="0">
                <a:hlinkClick r:id="rId6"/>
              </a:rPr>
              <a:t>docs.microsoft.com/learn/paths/azure-fundamentals/</a:t>
            </a:r>
            <a:endParaRPr lang="en-US" sz="2400" dirty="0"/>
          </a:p>
        </p:txBody>
      </p:sp>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zh-TW" altLang="en-US" dirty="0"/>
              <a:t>进阶学习：机器学习和数据科学</a:t>
            </a:r>
            <a:br>
              <a:rPr lang="en-US" altLang="zh-TW" dirty="0"/>
            </a:br>
            <a:r>
              <a:rPr lang="en-US" sz="2800" dirty="0"/>
              <a:t>Further Learning in Machine Learning and Data Science…</a:t>
            </a:r>
          </a:p>
        </p:txBody>
      </p:sp>
    </p:spTree>
    <p:extLst>
      <p:ext uri="{BB962C8B-B14F-4D97-AF65-F5344CB8AC3E}">
        <p14:creationId xmlns:p14="http://schemas.microsoft.com/office/powerpoint/2010/main" val="138824165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zh-TW" altLang="en-US" dirty="0"/>
              <a:t>基于角色的微软证书：</a:t>
            </a:r>
            <a:endParaRPr lang="en-US" dirty="0"/>
          </a:p>
        </p:txBody>
      </p:sp>
      <p:pic>
        <p:nvPicPr>
          <p:cNvPr id="5" name="Picture Placeholder 7" descr="A screen shot of a computer&#10;&#10;Description automatically generated">
            <a:extLst>
              <a:ext uri="{FF2B5EF4-FFF2-40B4-BE49-F238E27FC236}">
                <a16:creationId xmlns:a16="http://schemas.microsoft.com/office/drawing/2014/main" id="{04159FAE-9199-42FA-8336-F1352B1658A8}"/>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6800193" y="0"/>
            <a:ext cx="6858000" cy="6858000"/>
          </a:xfrm>
          <a:prstGeom prst="rect">
            <a:avLst/>
          </a:prstGeom>
        </p:spPr>
      </p:pic>
      <p:sp>
        <p:nvSpPr>
          <p:cNvPr id="8" name="Content Placeholder 2">
            <a:extLst>
              <a:ext uri="{FF2B5EF4-FFF2-40B4-BE49-F238E27FC236}">
                <a16:creationId xmlns:a16="http://schemas.microsoft.com/office/drawing/2014/main" id="{ED69E0AA-094C-984A-B5E9-C48DF6C87F49}"/>
              </a:ext>
            </a:extLst>
          </p:cNvPr>
          <p:cNvSpPr>
            <a:spLocks noGrp="1"/>
          </p:cNvSpPr>
          <p:nvPr>
            <p:ph type="body" sz="quarter" idx="10"/>
          </p:nvPr>
        </p:nvSpPr>
        <p:spPr>
          <a:xfrm>
            <a:off x="584200" y="1468398"/>
            <a:ext cx="6557579" cy="4678204"/>
          </a:xfrm>
        </p:spPr>
        <p:txBody>
          <a:bodyPr/>
          <a:lstStyle/>
          <a:p>
            <a:pPr marL="0" indent="0">
              <a:buNone/>
            </a:pPr>
            <a:r>
              <a:rPr lang="zh-TW" altLang="en-US" sz="3200" dirty="0"/>
              <a:t>在数据科学领域：</a:t>
            </a:r>
            <a:endParaRPr lang="en-US" sz="3200" dirty="0">
              <a:hlinkClick r:id="" action="ppaction://noaction"/>
            </a:endParaRPr>
          </a:p>
          <a:p>
            <a:r>
              <a:rPr lang="en-US" sz="3200" dirty="0">
                <a:hlinkClick r:id="" action="ppaction://noaction"/>
              </a:rPr>
              <a:t>Azure </a:t>
            </a:r>
            <a:r>
              <a:rPr lang="zh-TW" altLang="en-US" sz="3200" dirty="0">
                <a:hlinkClick r:id="" action="ppaction://noaction"/>
              </a:rPr>
              <a:t>数据工程师</a:t>
            </a:r>
            <a:r>
              <a:rPr lang="zh-TW" altLang="en-US" sz="3200" dirty="0"/>
              <a:t>副学士</a:t>
            </a:r>
            <a:endParaRPr lang="en-US" sz="3200" dirty="0"/>
          </a:p>
          <a:p>
            <a:r>
              <a:rPr lang="en-US" sz="3200" dirty="0">
                <a:hlinkClick r:id="rId3"/>
              </a:rPr>
              <a:t>Azure </a:t>
            </a:r>
            <a:r>
              <a:rPr lang="zh-TW" altLang="en-US" sz="3200" dirty="0">
                <a:hlinkClick r:id="rId3"/>
              </a:rPr>
              <a:t>数据科学家</a:t>
            </a:r>
            <a:r>
              <a:rPr lang="zh-TW" altLang="en-US" sz="3200" dirty="0"/>
              <a:t>副学士</a:t>
            </a:r>
            <a:endParaRPr lang="en-US" sz="3200" dirty="0"/>
          </a:p>
          <a:p>
            <a:r>
              <a:rPr lang="en-US" sz="3200" dirty="0">
                <a:hlinkClick r:id="rId4"/>
              </a:rPr>
              <a:t>Azure </a:t>
            </a:r>
            <a:r>
              <a:rPr lang="zh-TW" altLang="en-US" sz="3200" dirty="0">
                <a:hlinkClick r:id="rId4"/>
              </a:rPr>
              <a:t>开发 人员</a:t>
            </a:r>
            <a:r>
              <a:rPr lang="zh-TW" altLang="en-US" sz="3200" dirty="0"/>
              <a:t>副学士</a:t>
            </a:r>
            <a:endParaRPr lang="en-US" sz="3200" dirty="0"/>
          </a:p>
          <a:p>
            <a:pPr marL="0" indent="0">
              <a:buNone/>
            </a:pPr>
            <a:endParaRPr lang="en-US" sz="3200" dirty="0"/>
          </a:p>
          <a:p>
            <a:pPr marL="0" indent="0">
              <a:buNone/>
            </a:pPr>
            <a:r>
              <a:rPr lang="zh-TW" altLang="en-US" sz="3200" dirty="0"/>
              <a:t>此外</a:t>
            </a:r>
            <a:r>
              <a:rPr lang="en-US" sz="3200" dirty="0"/>
              <a:t>…</a:t>
            </a:r>
          </a:p>
          <a:p>
            <a:r>
              <a:rPr lang="en-US" sz="3200" dirty="0">
                <a:hlinkClick r:id="rId5"/>
              </a:rPr>
              <a:t>Azure </a:t>
            </a:r>
            <a:r>
              <a:rPr lang="zh-CN" altLang="en-US" sz="3200" dirty="0"/>
              <a:t>基礎認證</a:t>
            </a:r>
            <a:endParaRPr lang="en-US" altLang="zh-CN" sz="3200" dirty="0"/>
          </a:p>
          <a:p>
            <a:r>
              <a:rPr lang="en-US" sz="3200" dirty="0">
                <a:hlinkClick r:id="rId6"/>
              </a:rPr>
              <a:t>Azure AI </a:t>
            </a:r>
            <a:r>
              <a:rPr lang="zh-TW" altLang="en-US" sz="3200" dirty="0">
                <a:hlinkClick r:id="rId6"/>
              </a:rPr>
              <a:t>工程师</a:t>
            </a:r>
            <a:r>
              <a:rPr lang="zh-TW" altLang="en-US" sz="3200" dirty="0"/>
              <a:t>副学士</a:t>
            </a:r>
            <a:endParaRPr lang="en-US" sz="3200" dirty="0"/>
          </a:p>
          <a:p>
            <a:pPr lvl="1"/>
            <a:endParaRPr lang="en-US" sz="2400" dirty="0"/>
          </a:p>
        </p:txBody>
      </p:sp>
    </p:spTree>
    <p:extLst>
      <p:ext uri="{BB962C8B-B14F-4D97-AF65-F5344CB8AC3E}">
        <p14:creationId xmlns:p14="http://schemas.microsoft.com/office/powerpoint/2010/main" val="188935395"/>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3158172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2DDB4AC-3E1C-4FA1-85F7-AD6C02BBC114}"/>
              </a:ext>
            </a:extLst>
          </p:cNvPr>
          <p:cNvSpPr txBox="1">
            <a:spLocks noChangeArrowheads="1"/>
          </p:cNvSpPr>
          <p:nvPr/>
        </p:nvSpPr>
        <p:spPr bwMode="blackWhite">
          <a:xfrm>
            <a:off x="350837" y="5554662"/>
            <a:ext cx="11704320" cy="1107996"/>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endParaRPr lang="en-US" sz="1000" baseline="0" dirty="0">
              <a:cs typeface="Segoe UI" pitchFamily="34" charset="0"/>
            </a:endParaRPr>
          </a:p>
          <a:p>
            <a:pPr defTabSz="932290" eaLnBrk="0" hangingPunct="0"/>
            <a:r>
              <a:rPr lang="en-US" sz="1000" baseline="0" dirty="0">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spTree>
    <p:extLst>
      <p:ext uri="{BB962C8B-B14F-4D97-AF65-F5344CB8AC3E}">
        <p14:creationId xmlns:p14="http://schemas.microsoft.com/office/powerpoint/2010/main" val="14918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数据科学是什么？ </a:t>
            </a:r>
            <a:r>
              <a:rPr lang="en-US" dirty="0"/>
              <a:t>What is Data Science?</a:t>
            </a:r>
          </a:p>
        </p:txBody>
      </p:sp>
      <p:grpSp>
        <p:nvGrpSpPr>
          <p:cNvPr id="14" name="Group 13">
            <a:extLst>
              <a:ext uri="{FF2B5EF4-FFF2-40B4-BE49-F238E27FC236}">
                <a16:creationId xmlns:a16="http://schemas.microsoft.com/office/drawing/2014/main" id="{17E1F2D2-5FF4-4634-84ED-B39A6B0F121A}"/>
              </a:ext>
            </a:extLst>
          </p:cNvPr>
          <p:cNvGrpSpPr/>
          <p:nvPr/>
        </p:nvGrpSpPr>
        <p:grpSpPr>
          <a:xfrm>
            <a:off x="3518005" y="1620536"/>
            <a:ext cx="5155989" cy="4804045"/>
            <a:chOff x="5780766" y="1228552"/>
            <a:chExt cx="5155989" cy="4804045"/>
          </a:xfrm>
        </p:grpSpPr>
        <p:sp>
          <p:nvSpPr>
            <p:cNvPr id="15" name="Oval 14">
              <a:extLst>
                <a:ext uri="{FF2B5EF4-FFF2-40B4-BE49-F238E27FC236}">
                  <a16:creationId xmlns:a16="http://schemas.microsoft.com/office/drawing/2014/main" id="{D43A53DD-51A7-499C-94AD-A8DF7C70226C}"/>
                </a:ext>
              </a:extLst>
            </p:cNvPr>
            <p:cNvSpPr/>
            <p:nvPr/>
          </p:nvSpPr>
          <p:spPr>
            <a:xfrm>
              <a:off x="6762748" y="1228552"/>
              <a:ext cx="3202728" cy="3176491"/>
            </a:xfrm>
            <a:prstGeom prst="ellipse">
              <a:avLst/>
            </a:prstGeom>
            <a:solidFill>
              <a:srgbClr val="06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6" name="Oval 15">
              <a:extLst>
                <a:ext uri="{FF2B5EF4-FFF2-40B4-BE49-F238E27FC236}">
                  <a16:creationId xmlns:a16="http://schemas.microsoft.com/office/drawing/2014/main" id="{122E40AD-01EA-40C7-B91F-8AB0FD663891}"/>
                </a:ext>
              </a:extLst>
            </p:cNvPr>
            <p:cNvSpPr/>
            <p:nvPr/>
          </p:nvSpPr>
          <p:spPr>
            <a:xfrm>
              <a:off x="5780766" y="2856106"/>
              <a:ext cx="3202728" cy="3176491"/>
            </a:xfrm>
            <a:prstGeom prst="ellipse">
              <a:avLst/>
            </a:prstGeom>
            <a:solidFill>
              <a:srgbClr val="00B0F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7" name="Oval 16">
              <a:extLst>
                <a:ext uri="{FF2B5EF4-FFF2-40B4-BE49-F238E27FC236}">
                  <a16:creationId xmlns:a16="http://schemas.microsoft.com/office/drawing/2014/main" id="{D3B1CAAC-4C3D-44BF-8923-15671BAF3918}"/>
                </a:ext>
              </a:extLst>
            </p:cNvPr>
            <p:cNvSpPr/>
            <p:nvPr/>
          </p:nvSpPr>
          <p:spPr>
            <a:xfrm>
              <a:off x="7734027" y="2856106"/>
              <a:ext cx="3202728" cy="3176491"/>
            </a:xfrm>
            <a:prstGeom prst="ellipse">
              <a:avLst/>
            </a:prstGeom>
            <a:solidFill>
              <a:srgbClr val="0070C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grpSp>
      <p:sp>
        <p:nvSpPr>
          <p:cNvPr id="18" name="TextBox 7">
            <a:extLst>
              <a:ext uri="{FF2B5EF4-FFF2-40B4-BE49-F238E27FC236}">
                <a16:creationId xmlns:a16="http://schemas.microsoft.com/office/drawing/2014/main" id="{CEAF9088-55C6-444B-9A28-F2DEAD3AD93B}"/>
              </a:ext>
            </a:extLst>
          </p:cNvPr>
          <p:cNvSpPr txBox="1"/>
          <p:nvPr/>
        </p:nvSpPr>
        <p:spPr>
          <a:xfrm>
            <a:off x="5050886" y="2073654"/>
            <a:ext cx="2128874"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800" dirty="0">
                <a:solidFill>
                  <a:schemeClr val="bg1"/>
                </a:solidFill>
              </a:rPr>
              <a:t>领域</a:t>
            </a:r>
            <a:r>
              <a:rPr lang="zh-CN" altLang="en-US" sz="2800" dirty="0">
                <a:solidFill>
                  <a:schemeClr val="bg1"/>
                </a:solidFill>
              </a:rPr>
              <a:t>專家</a:t>
            </a:r>
            <a:endParaRPr lang="en-US" sz="2800" dirty="0">
              <a:solidFill>
                <a:schemeClr val="bg1"/>
              </a:solidFill>
            </a:endParaRPr>
          </a:p>
          <a:p>
            <a:pPr algn="ctr"/>
            <a:r>
              <a:rPr lang="en-US" sz="2000" dirty="0">
                <a:solidFill>
                  <a:schemeClr val="bg1"/>
                </a:solidFill>
              </a:rPr>
              <a:t>Domain Expertise</a:t>
            </a:r>
          </a:p>
        </p:txBody>
      </p:sp>
      <p:sp>
        <p:nvSpPr>
          <p:cNvPr id="19" name="TextBox 15">
            <a:extLst>
              <a:ext uri="{FF2B5EF4-FFF2-40B4-BE49-F238E27FC236}">
                <a16:creationId xmlns:a16="http://schemas.microsoft.com/office/drawing/2014/main" id="{39A95F01-5081-4491-A2FE-96BB3FA4FB0C}"/>
              </a:ext>
            </a:extLst>
          </p:cNvPr>
          <p:cNvSpPr txBox="1"/>
          <p:nvPr/>
        </p:nvSpPr>
        <p:spPr>
          <a:xfrm rot="18480042">
            <a:off x="6655749" y="4771591"/>
            <a:ext cx="1702710"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800" dirty="0">
                <a:solidFill>
                  <a:srgbClr val="FFFFFF"/>
                </a:solidFill>
              </a:rPr>
              <a:t>编码技术 
</a:t>
            </a:r>
            <a:r>
              <a:rPr lang="en-US" sz="2000" dirty="0">
                <a:solidFill>
                  <a:srgbClr val="FFFFFF"/>
                </a:solidFill>
              </a:rPr>
              <a:t>Coding skills</a:t>
            </a:r>
            <a:endParaRPr lang="en-US" sz="2800" dirty="0">
              <a:solidFill>
                <a:srgbClr val="FFFFFF"/>
              </a:solidFill>
            </a:endParaRPr>
          </a:p>
        </p:txBody>
      </p:sp>
      <p:sp>
        <p:nvSpPr>
          <p:cNvPr id="20" name="TextBox 16">
            <a:extLst>
              <a:ext uri="{FF2B5EF4-FFF2-40B4-BE49-F238E27FC236}">
                <a16:creationId xmlns:a16="http://schemas.microsoft.com/office/drawing/2014/main" id="{FE8290A8-4EA5-4B49-84A3-7F7959BB3976}"/>
              </a:ext>
            </a:extLst>
          </p:cNvPr>
          <p:cNvSpPr txBox="1"/>
          <p:nvPr/>
        </p:nvSpPr>
        <p:spPr>
          <a:xfrm rot="2926178">
            <a:off x="3707653" y="4933392"/>
            <a:ext cx="1620957"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800" dirty="0">
                <a:solidFill>
                  <a:srgbClr val="FFFFFF"/>
                </a:solidFill>
              </a:rPr>
              <a:t>统计科学</a:t>
            </a:r>
            <a:endParaRPr lang="en-US" sz="2800" dirty="0">
              <a:solidFill>
                <a:srgbClr val="FFFFFF"/>
              </a:solidFill>
            </a:endParaRPr>
          </a:p>
          <a:p>
            <a:pPr algn="ctr"/>
            <a:r>
              <a:rPr lang="en-US" sz="2000" dirty="0">
                <a:solidFill>
                  <a:srgbClr val="FFFFFF"/>
                </a:solidFill>
              </a:rPr>
              <a:t>Statistics</a:t>
            </a:r>
            <a:endParaRPr lang="en-US" sz="1400" dirty="0">
              <a:solidFill>
                <a:srgbClr val="FFFFFF"/>
              </a:solidFill>
            </a:endParaRPr>
          </a:p>
        </p:txBody>
      </p:sp>
      <p:sp>
        <p:nvSpPr>
          <p:cNvPr id="21" name="TextBox 17">
            <a:extLst>
              <a:ext uri="{FF2B5EF4-FFF2-40B4-BE49-F238E27FC236}">
                <a16:creationId xmlns:a16="http://schemas.microsoft.com/office/drawing/2014/main" id="{5F070743-7108-4DEB-8036-017167B73BD6}"/>
              </a:ext>
            </a:extLst>
          </p:cNvPr>
          <p:cNvSpPr txBox="1"/>
          <p:nvPr/>
        </p:nvSpPr>
        <p:spPr>
          <a:xfrm>
            <a:off x="5304091" y="3882241"/>
            <a:ext cx="1622464"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1400" dirty="0">
                <a:solidFill>
                  <a:srgbClr val="FFFFFF"/>
                </a:solidFill>
              </a:rPr>
              <a:t>数据</a:t>
            </a:r>
            <a:endParaRPr lang="en-US" altLang="zh-TW" sz="1400" dirty="0">
              <a:solidFill>
                <a:srgbClr val="FFFFFF"/>
              </a:solidFill>
            </a:endParaRPr>
          </a:p>
          <a:p>
            <a:pPr algn="ctr"/>
            <a:r>
              <a:rPr lang="zh-TW" altLang="en-US" sz="1400" dirty="0">
                <a:solidFill>
                  <a:srgbClr val="FFFFFF"/>
                </a:solidFill>
              </a:rPr>
              <a:t>科学</a:t>
            </a:r>
            <a:endParaRPr lang="en-US" altLang="zh-TW" sz="1400" dirty="0">
              <a:solidFill>
                <a:srgbClr val="FFFFFF"/>
              </a:solidFill>
            </a:endParaRPr>
          </a:p>
          <a:p>
            <a:pPr algn="ctr"/>
            <a:r>
              <a:rPr lang="en-US" sz="1400" dirty="0">
                <a:solidFill>
                  <a:srgbClr val="FFFFFF"/>
                </a:solidFill>
              </a:rPr>
              <a:t>Data Science</a:t>
            </a:r>
          </a:p>
        </p:txBody>
      </p:sp>
    </p:spTree>
    <p:custDataLst>
      <p:tags r:id="rId1"/>
    </p:custDataLst>
    <p:extLst>
      <p:ext uri="{BB962C8B-B14F-4D97-AF65-F5344CB8AC3E}">
        <p14:creationId xmlns:p14="http://schemas.microsoft.com/office/powerpoint/2010/main" val="202537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数据科学运作过程</a:t>
            </a:r>
            <a:r>
              <a:rPr lang="en-US" altLang="zh-TW" dirty="0"/>
              <a:t> </a:t>
            </a:r>
            <a:r>
              <a:rPr lang="en-US" dirty="0"/>
              <a:t>Data Science Process</a:t>
            </a:r>
          </a:p>
        </p:txBody>
      </p:sp>
      <p:sp>
        <p:nvSpPr>
          <p:cNvPr id="18" name="TextBox 7">
            <a:extLst>
              <a:ext uri="{FF2B5EF4-FFF2-40B4-BE49-F238E27FC236}">
                <a16:creationId xmlns:a16="http://schemas.microsoft.com/office/drawing/2014/main" id="{CEAF9088-55C6-444B-9A28-F2DEAD3AD93B}"/>
              </a:ext>
            </a:extLst>
          </p:cNvPr>
          <p:cNvSpPr txBox="1"/>
          <p:nvPr/>
        </p:nvSpPr>
        <p:spPr>
          <a:xfrm>
            <a:off x="5194274" y="2043786"/>
            <a:ext cx="200641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Domain Expertise</a:t>
            </a:r>
          </a:p>
        </p:txBody>
      </p:sp>
      <p:sp>
        <p:nvSpPr>
          <p:cNvPr id="19" name="TextBox 15">
            <a:extLst>
              <a:ext uri="{FF2B5EF4-FFF2-40B4-BE49-F238E27FC236}">
                <a16:creationId xmlns:a16="http://schemas.microsoft.com/office/drawing/2014/main" id="{39A95F01-5081-4491-A2FE-96BB3FA4FB0C}"/>
              </a:ext>
            </a:extLst>
          </p:cNvPr>
          <p:cNvSpPr txBox="1"/>
          <p:nvPr/>
        </p:nvSpPr>
        <p:spPr>
          <a:xfrm rot="18480042">
            <a:off x="6207633" y="4703356"/>
            <a:ext cx="293246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FFFF"/>
                </a:solidFill>
              </a:rPr>
              <a:t>Code/Computing Expertise</a:t>
            </a:r>
          </a:p>
        </p:txBody>
      </p:sp>
      <p:sp>
        <p:nvSpPr>
          <p:cNvPr id="20" name="TextBox 16">
            <a:extLst>
              <a:ext uri="{FF2B5EF4-FFF2-40B4-BE49-F238E27FC236}">
                <a16:creationId xmlns:a16="http://schemas.microsoft.com/office/drawing/2014/main" id="{FE8290A8-4EA5-4B49-84A3-7F7959BB3976}"/>
              </a:ext>
            </a:extLst>
          </p:cNvPr>
          <p:cNvSpPr txBox="1"/>
          <p:nvPr/>
        </p:nvSpPr>
        <p:spPr>
          <a:xfrm rot="2926178">
            <a:off x="3672899" y="4934287"/>
            <a:ext cx="169046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FFFF"/>
                </a:solidFill>
              </a:rPr>
              <a:t>Math/Statistics</a:t>
            </a:r>
          </a:p>
        </p:txBody>
      </p:sp>
      <p:sp>
        <p:nvSpPr>
          <p:cNvPr id="21" name="TextBox 17">
            <a:extLst>
              <a:ext uri="{FF2B5EF4-FFF2-40B4-BE49-F238E27FC236}">
                <a16:creationId xmlns:a16="http://schemas.microsoft.com/office/drawing/2014/main" id="{5F070743-7108-4DEB-8036-017167B73BD6}"/>
              </a:ext>
            </a:extLst>
          </p:cNvPr>
          <p:cNvSpPr txBox="1"/>
          <p:nvPr/>
        </p:nvSpPr>
        <p:spPr>
          <a:xfrm>
            <a:off x="5668462" y="3698472"/>
            <a:ext cx="100587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FFFFFF"/>
                </a:solidFill>
              </a:rPr>
              <a:t>Data</a:t>
            </a:r>
          </a:p>
          <a:p>
            <a:pPr algn="ctr"/>
            <a:r>
              <a:rPr lang="en-US">
                <a:solidFill>
                  <a:srgbClr val="FFFFFF"/>
                </a:solidFill>
              </a:rPr>
              <a:t>Science</a:t>
            </a:r>
          </a:p>
        </p:txBody>
      </p:sp>
      <p:sp>
        <p:nvSpPr>
          <p:cNvPr id="11" name="Content Placeholder 9">
            <a:extLst>
              <a:ext uri="{FF2B5EF4-FFF2-40B4-BE49-F238E27FC236}">
                <a16:creationId xmlns:a16="http://schemas.microsoft.com/office/drawing/2014/main" id="{154FCE81-47A7-4C96-8771-580D04657310}"/>
              </a:ext>
            </a:extLst>
          </p:cNvPr>
          <p:cNvSpPr>
            <a:spLocks noGrp="1"/>
          </p:cNvSpPr>
          <p:nvPr/>
        </p:nvSpPr>
        <p:spPr>
          <a:xfrm>
            <a:off x="8838339" y="3270738"/>
            <a:ext cx="7168662" cy="3587262"/>
          </a:xfr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AutoNum type="arabicPeriod"/>
            </a:pPr>
            <a:endParaRPr lang="en-US" sz="2000"/>
          </a:p>
        </p:txBody>
      </p:sp>
      <p:grpSp>
        <p:nvGrpSpPr>
          <p:cNvPr id="25" name="Group 24">
            <a:extLst>
              <a:ext uri="{FF2B5EF4-FFF2-40B4-BE49-F238E27FC236}">
                <a16:creationId xmlns:a16="http://schemas.microsoft.com/office/drawing/2014/main" id="{11FB51AB-499B-4F9D-95B6-003C4B6DE0C0}"/>
              </a:ext>
            </a:extLst>
          </p:cNvPr>
          <p:cNvGrpSpPr/>
          <p:nvPr/>
        </p:nvGrpSpPr>
        <p:grpSpPr>
          <a:xfrm>
            <a:off x="0" y="1374721"/>
            <a:ext cx="12192000" cy="1007822"/>
            <a:chOff x="0" y="312806"/>
            <a:chExt cx="12192000" cy="1007822"/>
          </a:xfrm>
        </p:grpSpPr>
        <p:sp>
          <p:nvSpPr>
            <p:cNvPr id="26" name="Rectangle 25">
              <a:extLst>
                <a:ext uri="{FF2B5EF4-FFF2-40B4-BE49-F238E27FC236}">
                  <a16:creationId xmlns:a16="http://schemas.microsoft.com/office/drawing/2014/main" id="{7D540768-D3DF-4A95-8C6B-FF3EBA135002}"/>
                </a:ext>
              </a:extLst>
            </p:cNvPr>
            <p:cNvSpPr/>
            <p:nvPr/>
          </p:nvSpPr>
          <p:spPr>
            <a:xfrm>
              <a:off x="0" y="312806"/>
              <a:ext cx="12192000" cy="1007822"/>
            </a:xfrm>
            <a:prstGeom prst="rect">
              <a:avLst/>
            </a:prstGeom>
            <a:solidFill>
              <a:srgbClr val="0070C0"/>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800" b="0" i="1" u="none" strike="noStrike" kern="0" cap="none" spc="0" normalizeH="0" baseline="0" noProof="0">
                <a:ln>
                  <a:noFill/>
                </a:ln>
                <a:solidFill>
                  <a:prstClr val="white"/>
                </a:solidFill>
                <a:effectLst/>
                <a:uLnTx/>
                <a:uFillTx/>
                <a:latin typeface="Segoe UI Light"/>
                <a:ea typeface="+mn-ea"/>
                <a:cs typeface="+mn-cs"/>
              </a:endParaRPr>
            </a:p>
          </p:txBody>
        </p:sp>
        <p:sp>
          <p:nvSpPr>
            <p:cNvPr id="27" name="Content Placeholder 2">
              <a:extLst>
                <a:ext uri="{FF2B5EF4-FFF2-40B4-BE49-F238E27FC236}">
                  <a16:creationId xmlns:a16="http://schemas.microsoft.com/office/drawing/2014/main" id="{79AB2732-6442-4226-828D-543FF56CD65A}"/>
                </a:ext>
              </a:extLst>
            </p:cNvPr>
            <p:cNvSpPr txBox="1">
              <a:spLocks/>
            </p:cNvSpPr>
            <p:nvPr/>
          </p:nvSpPr>
          <p:spPr>
            <a:xfrm>
              <a:off x="489858" y="400261"/>
              <a:ext cx="11342950" cy="83291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TW" altLang="en-US" sz="2400" dirty="0">
                  <a:solidFill>
                    <a:schemeClr val="bg1"/>
                  </a:solidFill>
                  <a:latin typeface="Segoe UI Light"/>
                </a:rPr>
                <a:t>首要挑战，从巨量资料中挖掘有意义的线索</a:t>
              </a:r>
              <a:endParaRPr kumimoji="0" lang="en-US" altLang="ko-KR" sz="2400" b="0" i="0" u="none" strike="noStrike" kern="1200" cap="none" spc="0" normalizeH="0" baseline="0" noProof="0" dirty="0">
                <a:ln>
                  <a:noFill/>
                </a:ln>
                <a:solidFill>
                  <a:schemeClr val="bg1"/>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chemeClr val="bg1"/>
                  </a:solidFill>
                  <a:effectLst/>
                  <a:uLnTx/>
                  <a:uFillTx/>
                  <a:latin typeface="Segoe UI Light"/>
                  <a:ea typeface="+mn-ea"/>
                  <a:cs typeface="+mn-cs"/>
                </a:rPr>
                <a:t>Extracting value from large amounts of data </a:t>
              </a:r>
              <a:r>
                <a:rPr kumimoji="0" lang="en-US" altLang="ko-KR" b="1" i="0" u="none" strike="noStrike" kern="1200" cap="none" spc="0" normalizeH="0" baseline="0" noProof="0" dirty="0">
                  <a:ln>
                    <a:noFill/>
                  </a:ln>
                  <a:solidFill>
                    <a:schemeClr val="bg1"/>
                  </a:solidFill>
                  <a:effectLst/>
                  <a:uLnTx/>
                  <a:uFillTx/>
                  <a:latin typeface="Segoe UI Light"/>
                  <a:ea typeface="+mn-ea"/>
                  <a:cs typeface="+mn-cs"/>
                </a:rPr>
                <a:t>and making human sense of it </a:t>
              </a:r>
              <a:r>
                <a:rPr kumimoji="0" lang="en-US" altLang="ko-KR" b="0" i="0" u="none" strike="noStrike" kern="1200" cap="none" spc="0" normalizeH="0" baseline="0" noProof="0" dirty="0">
                  <a:ln>
                    <a:noFill/>
                  </a:ln>
                  <a:solidFill>
                    <a:schemeClr val="bg1"/>
                  </a:solidFill>
                  <a:effectLst/>
                  <a:uLnTx/>
                  <a:uFillTx/>
                  <a:latin typeface="Segoe UI Light"/>
                  <a:ea typeface="+mn-ea"/>
                  <a:cs typeface="+mn-cs"/>
                </a:rPr>
                <a:t>is </a:t>
              </a:r>
              <a:r>
                <a:rPr kumimoji="0" lang="en-US" altLang="ko-KR" b="0" i="0" u="sng" strike="noStrike" kern="1200" cap="none" spc="0" normalizeH="0" baseline="0" noProof="0" dirty="0">
                  <a:ln>
                    <a:noFill/>
                  </a:ln>
                  <a:solidFill>
                    <a:schemeClr val="bg1"/>
                  </a:solidFill>
                  <a:effectLst/>
                  <a:uLnTx/>
                  <a:uFillTx/>
                  <a:latin typeface="Segoe UI Light"/>
                  <a:ea typeface="+mn-ea"/>
                  <a:cs typeface="+mn-cs"/>
                </a:rPr>
                <a:t>the</a:t>
              </a:r>
              <a:r>
                <a:rPr kumimoji="0" lang="en-US" altLang="ko-KR" b="0" i="0" u="none" strike="noStrike" kern="1200" cap="none" spc="0" normalizeH="0" baseline="0" noProof="0" dirty="0">
                  <a:ln>
                    <a:noFill/>
                  </a:ln>
                  <a:solidFill>
                    <a:schemeClr val="bg1"/>
                  </a:solidFill>
                  <a:effectLst/>
                  <a:uLnTx/>
                  <a:uFillTx/>
                  <a:latin typeface="Segoe UI Light"/>
                  <a:ea typeface="+mn-ea"/>
                  <a:cs typeface="+mn-cs"/>
                </a:rPr>
                <a:t> primary challenge of data science.</a:t>
              </a:r>
            </a:p>
          </p:txBody>
        </p:sp>
      </p:grpSp>
      <p:pic>
        <p:nvPicPr>
          <p:cNvPr id="1028" name="Picture 4" descr="Screenshot of Data Science Solution Framework">
            <a:extLst>
              <a:ext uri="{FF2B5EF4-FFF2-40B4-BE49-F238E27FC236}">
                <a16:creationId xmlns:a16="http://schemas.microsoft.com/office/drawing/2014/main" id="{1568A05B-3985-44E9-91B4-F3EADCF04B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05575" y="2499829"/>
            <a:ext cx="10893920" cy="38671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01168E3-DA04-429D-99BE-8A47823365E2}"/>
              </a:ext>
            </a:extLst>
          </p:cNvPr>
          <p:cNvSpPr/>
          <p:nvPr/>
        </p:nvSpPr>
        <p:spPr>
          <a:xfrm>
            <a:off x="0" y="6357738"/>
            <a:ext cx="11120654" cy="461665"/>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000000"/>
                </a:solidFill>
              </a:rPr>
              <a:t>from </a:t>
            </a:r>
            <a:r>
              <a:rPr lang="en-US" sz="1200" i="1" dirty="0">
                <a:solidFill>
                  <a:srgbClr val="000000"/>
                </a:solidFill>
              </a:rPr>
              <a:t>Introduction to Data Science </a:t>
            </a:r>
            <a:r>
              <a:rPr lang="en-US" sz="1200" dirty="0">
                <a:solidFill>
                  <a:srgbClr val="000000"/>
                </a:solidFill>
              </a:rPr>
              <a:t>on Microsoft Learn: </a:t>
            </a:r>
            <a:r>
              <a:rPr lang="en-US" sz="1200" u="sng" dirty="0">
                <a:solidFill>
                  <a:srgbClr val="000000"/>
                </a:solidFill>
              </a:rPr>
              <a:t>https://docs.microsoft.com/learn/modules/intro-to-data-science-in-azure/2-data-science-process</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Helpful beginners' series: </a:t>
            </a:r>
            <a:r>
              <a:rPr lang="en-US" sz="1200" u="sng" dirty="0">
                <a:solidFill>
                  <a:srgbClr val="000000"/>
                </a:solidFill>
              </a:rPr>
              <a:t>https://docs.microsoft.com/en-us/azure/machine-learning/studio/data-science-for-beginners-the-5-questions-data-science-answers</a:t>
            </a:r>
          </a:p>
        </p:txBody>
      </p:sp>
      <p:pic>
        <p:nvPicPr>
          <p:cNvPr id="13" name="Picture 12">
            <a:extLst>
              <a:ext uri="{FF2B5EF4-FFF2-40B4-BE49-F238E27FC236}">
                <a16:creationId xmlns:a16="http://schemas.microsoft.com/office/drawing/2014/main" id="{EE622627-368F-4441-A97C-D378AB2979E1}"/>
              </a:ext>
            </a:extLst>
          </p:cNvPr>
          <p:cNvPicPr>
            <a:picLocks noChangeAspect="1"/>
          </p:cNvPicPr>
          <p:nvPr/>
        </p:nvPicPr>
        <p:blipFill>
          <a:blip r:embed="rId5"/>
          <a:stretch>
            <a:fillRect/>
          </a:stretch>
        </p:blipFill>
        <p:spPr>
          <a:xfrm>
            <a:off x="727565" y="2496246"/>
            <a:ext cx="10736247" cy="3610513"/>
          </a:xfrm>
          <a:prstGeom prst="rect">
            <a:avLst/>
          </a:prstGeom>
        </p:spPr>
      </p:pic>
    </p:spTree>
    <p:custDataLst>
      <p:tags r:id="rId1"/>
    </p:custDataLst>
    <p:extLst>
      <p:ext uri="{BB962C8B-B14F-4D97-AF65-F5344CB8AC3E}">
        <p14:creationId xmlns:p14="http://schemas.microsoft.com/office/powerpoint/2010/main" val="669156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884" y="276021"/>
            <a:ext cx="4621535" cy="6249443"/>
          </a:xfrm>
          <a:prstGeom prst="rect">
            <a:avLst/>
          </a:prstGeom>
        </p:spPr>
      </p:pic>
      <p:sp>
        <p:nvSpPr>
          <p:cNvPr id="6" name="TextBox 5"/>
          <p:cNvSpPr txBox="1"/>
          <p:nvPr/>
        </p:nvSpPr>
        <p:spPr>
          <a:xfrm>
            <a:off x="471055" y="3266048"/>
            <a:ext cx="2463426" cy="1138773"/>
          </a:xfrm>
          <a:prstGeom prst="rect">
            <a:avLst/>
          </a:prstGeom>
          <a:noFill/>
        </p:spPr>
        <p:txBody>
          <a:bodyPr wrap="square" rtlCol="0">
            <a:spAutoFit/>
          </a:bodyPr>
          <a:lstStyle/>
          <a:p>
            <a:r>
              <a:rPr lang="zh-TW" altLang="en-US" sz="4000" dirty="0"/>
              <a:t>感官输入</a:t>
            </a:r>
            <a:endParaRPr lang="en-US" sz="4000" dirty="0"/>
          </a:p>
          <a:p>
            <a:r>
              <a:rPr lang="en-US" sz="2800" dirty="0">
                <a:latin typeface="+mj-lt"/>
              </a:rPr>
              <a:t>Sensory Input</a:t>
            </a:r>
          </a:p>
        </p:txBody>
      </p:sp>
      <p:cxnSp>
        <p:nvCxnSpPr>
          <p:cNvPr id="7" name="Straight Arrow Connector 6"/>
          <p:cNvCxnSpPr/>
          <p:nvPr/>
        </p:nvCxnSpPr>
        <p:spPr>
          <a:xfrm>
            <a:off x="2986245" y="4002686"/>
            <a:ext cx="55714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Cloud 7"/>
          <p:cNvSpPr/>
          <p:nvPr/>
        </p:nvSpPr>
        <p:spPr>
          <a:xfrm>
            <a:off x="4983538" y="1484889"/>
            <a:ext cx="2353436" cy="1678397"/>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solidFill>
                  <a:schemeClr val="bg1"/>
                </a:solidFill>
              </a:rPr>
              <a:t>模型</a:t>
            </a:r>
            <a:endParaRPr lang="en-US" sz="4000" dirty="0">
              <a:solidFill>
                <a:schemeClr val="bg1"/>
              </a:solidFill>
            </a:endParaRPr>
          </a:p>
          <a:p>
            <a:pPr algn="ctr"/>
            <a:r>
              <a:rPr lang="en-US" sz="2400" dirty="0">
                <a:solidFill>
                  <a:schemeClr val="bg1"/>
                </a:solidFill>
                <a:latin typeface="+mj-lt"/>
              </a:rPr>
              <a:t>Model</a:t>
            </a:r>
            <a:endParaRPr lang="en-US" sz="3200" dirty="0">
              <a:solidFill>
                <a:schemeClr val="bg1"/>
              </a:solidFill>
              <a:latin typeface="+mj-lt"/>
            </a:endParaRPr>
          </a:p>
        </p:txBody>
      </p:sp>
      <p:grpSp>
        <p:nvGrpSpPr>
          <p:cNvPr id="10" name="Group 9"/>
          <p:cNvGrpSpPr/>
          <p:nvPr/>
        </p:nvGrpSpPr>
        <p:grpSpPr>
          <a:xfrm>
            <a:off x="8544046" y="3528500"/>
            <a:ext cx="3458419" cy="1138773"/>
            <a:chOff x="8544393" y="3528509"/>
            <a:chExt cx="3458910" cy="1138933"/>
          </a:xfrm>
        </p:grpSpPr>
        <p:sp>
          <p:nvSpPr>
            <p:cNvPr id="11" name="TextBox 10"/>
            <p:cNvSpPr txBox="1"/>
            <p:nvPr/>
          </p:nvSpPr>
          <p:spPr>
            <a:xfrm>
              <a:off x="9245268" y="3528509"/>
              <a:ext cx="2758035" cy="1138933"/>
            </a:xfrm>
            <a:prstGeom prst="rect">
              <a:avLst/>
            </a:prstGeom>
            <a:noFill/>
          </p:spPr>
          <p:txBody>
            <a:bodyPr wrap="square" rtlCol="0">
              <a:spAutoFit/>
            </a:bodyPr>
            <a:lstStyle/>
            <a:p>
              <a:r>
                <a:rPr lang="zh-TW" altLang="en-US" sz="4000" dirty="0"/>
                <a:t>行为</a:t>
              </a:r>
              <a:endParaRPr lang="en-US" sz="4000" dirty="0"/>
            </a:p>
            <a:p>
              <a:r>
                <a:rPr lang="en-US" sz="2800" dirty="0">
                  <a:latin typeface="+mj-lt"/>
                </a:rPr>
                <a:t>Behavior</a:t>
              </a:r>
            </a:p>
          </p:txBody>
        </p:sp>
        <p:cxnSp>
          <p:nvCxnSpPr>
            <p:cNvPr id="12" name="Straight Arrow Connector 11"/>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7742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693" y="338002"/>
            <a:ext cx="4610725" cy="6380986"/>
          </a:xfrm>
          <a:prstGeom prst="rect">
            <a:avLst/>
          </a:prstGeom>
        </p:spPr>
      </p:pic>
      <p:sp>
        <p:nvSpPr>
          <p:cNvPr id="7" name="Cloud 6"/>
          <p:cNvSpPr/>
          <p:nvPr/>
        </p:nvSpPr>
        <p:spPr>
          <a:xfrm>
            <a:off x="5000171" y="1666395"/>
            <a:ext cx="2137538" cy="1678397"/>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solidFill>
                  <a:schemeClr val="bg1"/>
                </a:solidFill>
              </a:rPr>
              <a:t>模型</a:t>
            </a:r>
            <a:endParaRPr lang="en-US" sz="4000" dirty="0">
              <a:solidFill>
                <a:schemeClr val="bg1"/>
              </a:solidFill>
            </a:endParaRPr>
          </a:p>
          <a:p>
            <a:pPr algn="ctr"/>
            <a:r>
              <a:rPr lang="en-US" sz="2400" dirty="0">
                <a:solidFill>
                  <a:schemeClr val="bg1"/>
                </a:solidFill>
                <a:latin typeface="+mj-lt"/>
              </a:rPr>
              <a:t>Model</a:t>
            </a:r>
            <a:endParaRPr lang="en-US" sz="3200" dirty="0">
              <a:solidFill>
                <a:schemeClr val="bg1"/>
              </a:solidFill>
              <a:latin typeface="+mj-lt"/>
            </a:endParaRPr>
          </a:p>
        </p:txBody>
      </p:sp>
      <p:grpSp>
        <p:nvGrpSpPr>
          <p:cNvPr id="8" name="Group 7"/>
          <p:cNvGrpSpPr/>
          <p:nvPr/>
        </p:nvGrpSpPr>
        <p:grpSpPr>
          <a:xfrm>
            <a:off x="8544046" y="3693976"/>
            <a:ext cx="3458419" cy="1138773"/>
            <a:chOff x="8544393" y="3528509"/>
            <a:chExt cx="3458910" cy="1138933"/>
          </a:xfrm>
        </p:grpSpPr>
        <p:sp>
          <p:nvSpPr>
            <p:cNvPr id="9" name="TextBox 8"/>
            <p:cNvSpPr txBox="1"/>
            <p:nvPr/>
          </p:nvSpPr>
          <p:spPr>
            <a:xfrm>
              <a:off x="9245268" y="3528509"/>
              <a:ext cx="2758035" cy="1138933"/>
            </a:xfrm>
            <a:prstGeom prst="rect">
              <a:avLst/>
            </a:prstGeom>
            <a:noFill/>
          </p:spPr>
          <p:txBody>
            <a:bodyPr wrap="square" rtlCol="0">
              <a:spAutoFit/>
            </a:bodyPr>
            <a:lstStyle/>
            <a:p>
              <a:r>
                <a:rPr lang="zh-TW" altLang="en-US" sz="4000" dirty="0"/>
                <a:t>答复</a:t>
              </a:r>
              <a:endParaRPr lang="en-US" sz="4000" dirty="0"/>
            </a:p>
            <a:p>
              <a:r>
                <a:rPr lang="en-US" sz="2800" dirty="0">
                  <a:latin typeface="+mj-lt"/>
                </a:rPr>
                <a:t>Answers</a:t>
              </a:r>
            </a:p>
          </p:txBody>
        </p:sp>
        <p:cxnSp>
          <p:nvCxnSpPr>
            <p:cNvPr id="10" name="Straight Arrow Connector 9"/>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15691" y="3693976"/>
            <a:ext cx="2757644" cy="1138773"/>
            <a:chOff x="1715069" y="3579892"/>
            <a:chExt cx="2758035" cy="1138933"/>
          </a:xfrm>
        </p:grpSpPr>
        <p:sp>
          <p:nvSpPr>
            <p:cNvPr id="6" name="TextBox 5"/>
            <p:cNvSpPr txBox="1"/>
            <p:nvPr/>
          </p:nvSpPr>
          <p:spPr>
            <a:xfrm>
              <a:off x="1715069" y="3579892"/>
              <a:ext cx="2758035" cy="1138933"/>
            </a:xfrm>
            <a:prstGeom prst="rect">
              <a:avLst/>
            </a:prstGeom>
            <a:noFill/>
          </p:spPr>
          <p:txBody>
            <a:bodyPr wrap="square" rtlCol="0">
              <a:spAutoFit/>
            </a:bodyPr>
            <a:lstStyle/>
            <a:p>
              <a:r>
                <a:rPr lang="zh-TW" altLang="en-US" sz="4000" dirty="0"/>
                <a:t>数据</a:t>
              </a:r>
              <a:endParaRPr lang="en-US" altLang="zh-TW" sz="4000" dirty="0"/>
            </a:p>
            <a:p>
              <a:r>
                <a:rPr lang="en-US" sz="2800" dirty="0">
                  <a:latin typeface="+mj-lt"/>
                </a:rPr>
                <a:t>Data</a:t>
              </a:r>
            </a:p>
          </p:txBody>
        </p:sp>
        <p:cxnSp>
          <p:nvCxnSpPr>
            <p:cNvPr id="15" name="Straight Arrow Connector 14"/>
            <p:cNvCxnSpPr/>
            <p:nvPr/>
          </p:nvCxnSpPr>
          <p:spPr>
            <a:xfrm>
              <a:off x="2985803" y="4002768"/>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6376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EMEID" val="1"/>
</p:tagLst>
</file>

<file path=ppt/tags/tag41.xml><?xml version="1.0" encoding="utf-8"?>
<p:tagLst xmlns:a="http://schemas.openxmlformats.org/drawingml/2006/main" xmlns:r="http://schemas.openxmlformats.org/officeDocument/2006/relationships" xmlns:p="http://schemas.openxmlformats.org/presentationml/2006/main">
  <p:tag name="THEMEID" val="2"/>
</p:tagLst>
</file>

<file path=ppt/tags/tag42.xml><?xml version="1.0" encoding="utf-8"?>
<p:tagLst xmlns:a="http://schemas.openxmlformats.org/drawingml/2006/main" xmlns:r="http://schemas.openxmlformats.org/officeDocument/2006/relationships" xmlns:p="http://schemas.openxmlformats.org/presentationml/2006/main">
  <p:tag name="THEMEID" val="3"/>
</p:tagLst>
</file>

<file path=ppt/tags/tag43.xml><?xml version="1.0" encoding="utf-8"?>
<p:tagLst xmlns:a="http://schemas.openxmlformats.org/drawingml/2006/main" xmlns:r="http://schemas.openxmlformats.org/officeDocument/2006/relationships" xmlns:p="http://schemas.openxmlformats.org/presentationml/2006/main">
  <p:tag name="THEMEID" val="4"/>
</p:tagLst>
</file>

<file path=ppt/tags/tag44.xml><?xml version="1.0" encoding="utf-8"?>
<p:tagLst xmlns:a="http://schemas.openxmlformats.org/drawingml/2006/main" xmlns:r="http://schemas.openxmlformats.org/officeDocument/2006/relationships" xmlns:p="http://schemas.openxmlformats.org/presentationml/2006/main">
  <p:tag name="THEMEID" val="5"/>
</p:tagLst>
</file>

<file path=ppt/tags/tag45.xml><?xml version="1.0" encoding="utf-8"?>
<p:tagLst xmlns:a="http://schemas.openxmlformats.org/drawingml/2006/main" xmlns:r="http://schemas.openxmlformats.org/officeDocument/2006/relationships" xmlns:p="http://schemas.openxmlformats.org/presentationml/2006/main">
  <p:tag name="THEMEID" val="6"/>
</p:tagLst>
</file>

<file path=ppt/tags/tag46.xml><?xml version="1.0" encoding="utf-8"?>
<p:tagLst xmlns:a="http://schemas.openxmlformats.org/drawingml/2006/main" xmlns:r="http://schemas.openxmlformats.org/officeDocument/2006/relationships" xmlns:p="http://schemas.openxmlformats.org/presentationml/2006/main">
  <p:tag name="THEMEID" val="7"/>
</p:tagLst>
</file>

<file path=ppt/tags/tag47.xml><?xml version="1.0" encoding="utf-8"?>
<p:tagLst xmlns:a="http://schemas.openxmlformats.org/drawingml/2006/main" xmlns:r="http://schemas.openxmlformats.org/officeDocument/2006/relationships" xmlns:p="http://schemas.openxmlformats.org/presentationml/2006/main">
  <p:tag name="THEMEID" val="8"/>
</p:tagLst>
</file>

<file path=ppt/tags/tag48.xml><?xml version="1.0" encoding="utf-8"?>
<p:tagLst xmlns:a="http://schemas.openxmlformats.org/drawingml/2006/main" xmlns:r="http://schemas.openxmlformats.org/officeDocument/2006/relationships" xmlns:p="http://schemas.openxmlformats.org/presentationml/2006/main">
  <p:tag name="THEMEID" val="9"/>
</p:tagLst>
</file>

<file path=ppt/tags/tag49.xml><?xml version="1.0" encoding="utf-8"?>
<p:tagLst xmlns:a="http://schemas.openxmlformats.org/drawingml/2006/main" xmlns:r="http://schemas.openxmlformats.org/officeDocument/2006/relationships" xmlns:p="http://schemas.openxmlformats.org/presentationml/2006/main">
  <p:tag name="THEMEID" val="10"/>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50.xml><?xml version="1.0" encoding="utf-8"?>
<p:tagLst xmlns:a="http://schemas.openxmlformats.org/drawingml/2006/main" xmlns:r="http://schemas.openxmlformats.org/officeDocument/2006/relationships" xmlns:p="http://schemas.openxmlformats.org/presentationml/2006/main">
  <p:tag name="THEMEID" val="11"/>
</p:tagLst>
</file>

<file path=ppt/tags/tag51.xml><?xml version="1.0" encoding="utf-8"?>
<p:tagLst xmlns:a="http://schemas.openxmlformats.org/drawingml/2006/main" xmlns:r="http://schemas.openxmlformats.org/officeDocument/2006/relationships" xmlns:p="http://schemas.openxmlformats.org/presentationml/2006/main">
  <p:tag name="THEMEID" val="12"/>
</p:tagLst>
</file>

<file path=ppt/tags/tag52.xml><?xml version="1.0" encoding="utf-8"?>
<p:tagLst xmlns:a="http://schemas.openxmlformats.org/drawingml/2006/main" xmlns:r="http://schemas.openxmlformats.org/officeDocument/2006/relationships" xmlns:p="http://schemas.openxmlformats.org/presentationml/2006/main">
  <p:tag name="THEMEIDCC" val="1"/>
</p:tagLst>
</file>

<file path=ppt/tags/tag53.xml><?xml version="1.0" encoding="utf-8"?>
<p:tagLst xmlns:a="http://schemas.openxmlformats.org/drawingml/2006/main" xmlns:r="http://schemas.openxmlformats.org/officeDocument/2006/relationships" xmlns:p="http://schemas.openxmlformats.org/presentationml/2006/main">
  <p:tag name="THEMEIDCC" val="2"/>
</p:tagLst>
</file>

<file path=ppt/tags/tag54.xml><?xml version="1.0" encoding="utf-8"?>
<p:tagLst xmlns:a="http://schemas.openxmlformats.org/drawingml/2006/main" xmlns:r="http://schemas.openxmlformats.org/officeDocument/2006/relationships" xmlns:p="http://schemas.openxmlformats.org/presentationml/2006/main">
  <p:tag name="THEMEIDCC" val="3"/>
</p:tagLst>
</file>

<file path=ppt/tags/tag55.xml><?xml version="1.0" encoding="utf-8"?>
<p:tagLst xmlns:a="http://schemas.openxmlformats.org/drawingml/2006/main" xmlns:r="http://schemas.openxmlformats.org/officeDocument/2006/relationships" xmlns:p="http://schemas.openxmlformats.org/presentationml/2006/main">
  <p:tag name="THEMEIDCC" val="4"/>
</p:tagLst>
</file>

<file path=ppt/tags/tag56.xml><?xml version="1.0" encoding="utf-8"?>
<p:tagLst xmlns:a="http://schemas.openxmlformats.org/drawingml/2006/main" xmlns:r="http://schemas.openxmlformats.org/officeDocument/2006/relationships" xmlns:p="http://schemas.openxmlformats.org/presentationml/2006/main">
  <p:tag name="THEMEIDCC" val="5"/>
</p:tagLst>
</file>

<file path=ppt/tags/tag57.xml><?xml version="1.0" encoding="utf-8"?>
<p:tagLst xmlns:a="http://schemas.openxmlformats.org/drawingml/2006/main" xmlns:r="http://schemas.openxmlformats.org/officeDocument/2006/relationships" xmlns:p="http://schemas.openxmlformats.org/presentationml/2006/main">
  <p:tag name="THEMEIDCC" val="6"/>
</p:tagLst>
</file>

<file path=ppt/tags/tag58.xml><?xml version="1.0" encoding="utf-8"?>
<p:tagLst xmlns:a="http://schemas.openxmlformats.org/drawingml/2006/main" xmlns:r="http://schemas.openxmlformats.org/officeDocument/2006/relationships" xmlns:p="http://schemas.openxmlformats.org/presentationml/2006/main">
  <p:tag name="THEMEIDCC" val="7"/>
</p:tagLst>
</file>

<file path=ppt/tags/tag59.xml><?xml version="1.0" encoding="utf-8"?>
<p:tagLst xmlns:a="http://schemas.openxmlformats.org/drawingml/2006/main" xmlns:r="http://schemas.openxmlformats.org/officeDocument/2006/relationships" xmlns:p="http://schemas.openxmlformats.org/presentationml/2006/main">
  <p:tag name="THEMEIDCC" val="8"/>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60.xml><?xml version="1.0" encoding="utf-8"?>
<p:tagLst xmlns:a="http://schemas.openxmlformats.org/drawingml/2006/main" xmlns:r="http://schemas.openxmlformats.org/officeDocument/2006/relationships" xmlns:p="http://schemas.openxmlformats.org/presentationml/2006/main">
  <p:tag name="THEMEIDCC" val="9"/>
</p:tagLst>
</file>

<file path=ppt/tags/tag61.xml><?xml version="1.0" encoding="utf-8"?>
<p:tagLst xmlns:a="http://schemas.openxmlformats.org/drawingml/2006/main" xmlns:r="http://schemas.openxmlformats.org/officeDocument/2006/relationships" xmlns:p="http://schemas.openxmlformats.org/presentationml/2006/main">
  <p:tag name="THEMEIDCC" val="10"/>
</p:tagLst>
</file>

<file path=ppt/tags/tag62.xml><?xml version="1.0" encoding="utf-8"?>
<p:tagLst xmlns:a="http://schemas.openxmlformats.org/drawingml/2006/main" xmlns:r="http://schemas.openxmlformats.org/officeDocument/2006/relationships" xmlns:p="http://schemas.openxmlformats.org/presentationml/2006/main">
  <p:tag name="THEMEIDCC" val="11"/>
</p:tagLst>
</file>

<file path=ppt/tags/tag63.xml><?xml version="1.0" encoding="utf-8"?>
<p:tagLst xmlns:a="http://schemas.openxmlformats.org/drawingml/2006/main" xmlns:r="http://schemas.openxmlformats.org/officeDocument/2006/relationships" xmlns:p="http://schemas.openxmlformats.org/presentationml/2006/main">
  <p:tag name="THEMEIDCC" val="12"/>
</p:tagLst>
</file>

<file path=ppt/tags/tag64.xml><?xml version="1.0" encoding="utf-8"?>
<p:tagLst xmlns:a="http://schemas.openxmlformats.org/drawingml/2006/main" xmlns:r="http://schemas.openxmlformats.org/officeDocument/2006/relationships" xmlns:p="http://schemas.openxmlformats.org/presentationml/2006/main">
  <p:tag name="THEMEIDCC" val="1"/>
</p:tagLst>
</file>

<file path=ppt/tags/tag65.xml><?xml version="1.0" encoding="utf-8"?>
<p:tagLst xmlns:a="http://schemas.openxmlformats.org/drawingml/2006/main" xmlns:r="http://schemas.openxmlformats.org/officeDocument/2006/relationships" xmlns:p="http://schemas.openxmlformats.org/presentationml/2006/main">
  <p:tag name="THEMEIDCC" val="2"/>
</p:tagLst>
</file>

<file path=ppt/tags/tag66.xml><?xml version="1.0" encoding="utf-8"?>
<p:tagLst xmlns:a="http://schemas.openxmlformats.org/drawingml/2006/main" xmlns:r="http://schemas.openxmlformats.org/officeDocument/2006/relationships" xmlns:p="http://schemas.openxmlformats.org/presentationml/2006/main">
  <p:tag name="THEMEIDCC" val="3"/>
</p:tagLst>
</file>

<file path=ppt/tags/tag67.xml><?xml version="1.0" encoding="utf-8"?>
<p:tagLst xmlns:a="http://schemas.openxmlformats.org/drawingml/2006/main" xmlns:r="http://schemas.openxmlformats.org/officeDocument/2006/relationships" xmlns:p="http://schemas.openxmlformats.org/presentationml/2006/main">
  <p:tag name="THEMEIDCC" val="4"/>
</p:tagLst>
</file>

<file path=ppt/tags/tag68.xml><?xml version="1.0" encoding="utf-8"?>
<p:tagLst xmlns:a="http://schemas.openxmlformats.org/drawingml/2006/main" xmlns:r="http://schemas.openxmlformats.org/officeDocument/2006/relationships" xmlns:p="http://schemas.openxmlformats.org/presentationml/2006/main">
  <p:tag name="THEMEIDCC" val="5"/>
</p:tagLst>
</file>

<file path=ppt/tags/tag69.xml><?xml version="1.0" encoding="utf-8"?>
<p:tagLst xmlns:a="http://schemas.openxmlformats.org/drawingml/2006/main" xmlns:r="http://schemas.openxmlformats.org/officeDocument/2006/relationships" xmlns:p="http://schemas.openxmlformats.org/presentationml/2006/main">
  <p:tag name="THEMEIDCC"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70.xml><?xml version="1.0" encoding="utf-8"?>
<p:tagLst xmlns:a="http://schemas.openxmlformats.org/drawingml/2006/main" xmlns:r="http://schemas.openxmlformats.org/officeDocument/2006/relationships" xmlns:p="http://schemas.openxmlformats.org/presentationml/2006/main">
  <p:tag name="THEMEIDCC" val="8"/>
</p:tagLst>
</file>

<file path=ppt/tags/tag71.xml><?xml version="1.0" encoding="utf-8"?>
<p:tagLst xmlns:a="http://schemas.openxmlformats.org/drawingml/2006/main" xmlns:r="http://schemas.openxmlformats.org/officeDocument/2006/relationships" xmlns:p="http://schemas.openxmlformats.org/presentationml/2006/main">
  <p:tag name="THEMEIDCC" val="9"/>
</p:tagLst>
</file>

<file path=ppt/tags/tag72.xml><?xml version="1.0" encoding="utf-8"?>
<p:tagLst xmlns:a="http://schemas.openxmlformats.org/drawingml/2006/main" xmlns:r="http://schemas.openxmlformats.org/officeDocument/2006/relationships" xmlns:p="http://schemas.openxmlformats.org/presentationml/2006/main">
  <p:tag name="THEMEIDCC" val="10"/>
</p:tagLst>
</file>

<file path=ppt/tags/tag73.xml><?xml version="1.0" encoding="utf-8"?>
<p:tagLst xmlns:a="http://schemas.openxmlformats.org/drawingml/2006/main" xmlns:r="http://schemas.openxmlformats.org/officeDocument/2006/relationships" xmlns:p="http://schemas.openxmlformats.org/presentationml/2006/main">
  <p:tag name="THEMEIDCC" val="11"/>
</p:tagLst>
</file>

<file path=ppt/tags/tag74.xml><?xml version="1.0" encoding="utf-8"?>
<p:tagLst xmlns:a="http://schemas.openxmlformats.org/drawingml/2006/main" xmlns:r="http://schemas.openxmlformats.org/officeDocument/2006/relationships" xmlns:p="http://schemas.openxmlformats.org/presentationml/2006/main">
  <p:tag name="THEMEIDCC" val="11"/>
</p:tagLst>
</file>

<file path=ppt/tags/tag75.xml><?xml version="1.0" encoding="utf-8"?>
<p:tagLst xmlns:a="http://schemas.openxmlformats.org/drawingml/2006/main" xmlns:r="http://schemas.openxmlformats.org/officeDocument/2006/relationships" xmlns:p="http://schemas.openxmlformats.org/presentationml/2006/main">
  <p:tag name="THEMEIDCC" val="12"/>
</p:tagLst>
</file>

<file path=ppt/tags/tag76.xml><?xml version="1.0" encoding="utf-8"?>
<p:tagLst xmlns:a="http://schemas.openxmlformats.org/drawingml/2006/main" xmlns:r="http://schemas.openxmlformats.org/officeDocument/2006/relationships" xmlns:p="http://schemas.openxmlformats.org/presentationml/2006/main">
  <p:tag name="THEMEIDCC" val="10"/>
</p:tagLst>
</file>

<file path=ppt/tags/tag77.xml><?xml version="1.0" encoding="utf-8"?>
<p:tagLst xmlns:a="http://schemas.openxmlformats.org/drawingml/2006/main" xmlns:r="http://schemas.openxmlformats.org/officeDocument/2006/relationships" xmlns:p="http://schemas.openxmlformats.org/presentationml/2006/main">
  <p:tag name="THEMEIDCC" val="11"/>
</p:tagLst>
</file>

<file path=ppt/tags/tag78.xml><?xml version="1.0" encoding="utf-8"?>
<p:tagLst xmlns:a="http://schemas.openxmlformats.org/drawingml/2006/main" xmlns:r="http://schemas.openxmlformats.org/officeDocument/2006/relationships" xmlns:p="http://schemas.openxmlformats.org/presentationml/2006/main">
  <p:tag name="THEMEIDCC" val="11"/>
</p:tagLst>
</file>

<file path=ppt/tags/tag79.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8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1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4.xml><?xml version="1.0" encoding="utf-8"?>
<a:theme xmlns:a="http://schemas.openxmlformats.org/drawingml/2006/main" name="1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0.xml><?xml version="1.0" encoding="utf-8"?>
<Control xmlns="http://schemas.microsoft.com/VisualStudio/2011/storyboarding/control">
  <Id Name="fb22c541-ded0-47fa-8877-83a4c2d16227" Revision="1" Stencil="7276b9ef-3953-4dce-a89b-ed85f20b8b93" StencilVersion="1.0"/>
</Control>
</file>

<file path=customXml/item11.xml><?xml version="1.0" encoding="utf-8"?>
<Control xmlns="http://schemas.microsoft.com/VisualStudio/2011/storyboarding/control">
  <Id Name="d69996e1-3d61-4686-9b63-f1b855c596ab" Revision="1" Stencil="7276b9ef-3953-4dce-a89b-ed85f20b8b93" StencilVersion="1.0"/>
</Control>
</file>

<file path=customXml/item12.xml><?xml version="1.0" encoding="utf-8"?>
<Control xmlns="http://schemas.microsoft.com/VisualStudio/2011/storyboarding/control">
  <Id Name="a2191c86-fc50-4add-948c-129f6b5a88d8" Revision="1" Stencil="7276b9ef-3953-4dce-a89b-ed85f20b8b93" StencilVersion="1.0"/>
</Control>
</file>

<file path=customXml/item13.xml><?xml version="1.0" encoding="utf-8"?>
<?mso-contentType ?>
<FormTemplates xmlns="http://schemas.microsoft.com/sharepoint/v3/contenttype/forms">
  <Display>DocumentLibraryForm</Display>
  <Edit>DocumentLibraryForm</Edit>
  <New>DocumentLibraryForm</New>
</FormTemplates>
</file>

<file path=customXml/item14.xml><?xml version="1.0" encoding="utf-8"?>
<Control xmlns="http://schemas.microsoft.com/VisualStudio/2011/storyboarding/control">
  <Id Name="a53d73d2-368b-429e-b817-1324eec1382c" Revision="1" Stencil="7276b9ef-3953-4dce-a89b-ed85f20b8b93" StencilVersion="1.0"/>
</Control>
</file>

<file path=customXml/item15.xml><?xml version="1.0" encoding="utf-8"?>
<?mso-contentType ?>
<FormTemplates xmlns="http://schemas.microsoft.com/sharepoint/v3/contenttype/forms">
  <Display>DocumentLibraryForm</Display>
  <Edit>DocumentLibraryForm</Edit>
  <New>DocumentLibraryForm</New>
</FormTemplates>
</file>

<file path=customXml/item16.xml><?xml version="1.0" encoding="utf-8"?>
<Control xmlns="http://schemas.microsoft.com/VisualStudio/2011/storyboarding/control">
  <Id Name="a2191c86-fc50-4add-948c-129f6b5a88d8" Revision="1" Stencil="7276b9ef-3953-4dce-a89b-ed85f20b8b93" StencilVersion="1.0"/>
</Control>
</file>

<file path=customXml/item17.xml><?xml version="1.0" encoding="utf-8"?>
<Control xmlns="http://schemas.microsoft.com/VisualStudio/2011/storyboarding/control">
  <Id Name="369f9055-6b6c-48b9-9320-5df2d46c430a" Revision="1" Stencil="7276b9ef-3953-4dce-a89b-ed85f20b8b93" StencilVersion="1.0"/>
</Control>
</file>

<file path=customXml/item18.xml><?xml version="1.0" encoding="utf-8"?>
<?mso-contentType ?>
<FormTemplates xmlns="http://schemas.microsoft.com/sharepoint/v3/contenttype/forms">
  <Display>DocumentLibraryForm</Display>
  <Edit>DocumentLibraryForm</Edit>
  <New>DocumentLibraryForm</New>
</FormTemplates>
</file>

<file path=customXml/item19.xml><?xml version="1.0" encoding="utf-8"?>
<Control xmlns="http://schemas.microsoft.com/VisualStudio/2011/storyboarding/control">
  <Id Name="fb22c541-ded0-47fa-8877-83a4c2d16227" Revision="1" Stencil="7276b9ef-3953-4dce-a89b-ed85f20b8b93" StencilVersion="1.0"/>
</Control>
</file>

<file path=customXml/item2.xml><?xml version="1.0" encoding="utf-8"?>
<Control xmlns="http://schemas.microsoft.com/VisualStudio/2011/storyboarding/control">
  <Id Name="369f9055-6b6c-48b9-9320-5df2d46c430a" Revision="1" Stencil="7276b9ef-3953-4dce-a89b-ed85f20b8b93" StencilVersion="1.0"/>
</Control>
</file>

<file path=customXml/item2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1.xml><?xml version="1.0" encoding="utf-8"?>
<Control xmlns="http://schemas.microsoft.com/VisualStudio/2011/storyboarding/control">
  <Id Name="369f9055-6b6c-48b9-9320-5df2d46c430a" Revision="1" Stencil="7276b9ef-3953-4dce-a89b-ed85f20b8b93" StencilVersion="1.0"/>
</Control>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5.xml><?xml version="1.0" encoding="utf-8"?>
<Control xmlns="http://schemas.microsoft.com/VisualStudio/2011/storyboarding/control">
  <Id Name="a2191c86-fc50-4add-948c-129f6b5a88d8" Revision="1" Stencil="7276b9ef-3953-4dce-a89b-ed85f20b8b93" StencilVersion="1.0"/>
</Control>
</file>

<file path=customXml/item2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Control xmlns="http://schemas.microsoft.com/VisualStudio/2011/storyboarding/control">
  <Id Name="d69996e1-3d61-4686-9b63-f1b855c596ab" Revision="1" Stencil="7276b9ef-3953-4dce-a89b-ed85f20b8b93" StencilVersion="1.0"/>
</Control>
</file>

<file path=customXml/item29.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0.xml><?xml version="1.0" encoding="utf-8"?>
<ct:contentTypeSchema xmlns:ct="http://schemas.microsoft.com/office/2006/metadata/contentType" xmlns:ma="http://schemas.microsoft.com/office/2006/metadata/properties/metaAttributes" ct:_="" ma:_="" ma:contentTypeName="Document" ma:contentTypeID="0x010100AA92919C4C30944186375251FCF70199" ma:contentTypeVersion="9" ma:contentTypeDescription="Create a new document." ma:contentTypeScope="" ma:versionID="dfcd4ac54a6949ebc9e49011369fb0cf">
  <xsd:schema xmlns:xsd="http://www.w3.org/2001/XMLSchema" xmlns:xs="http://www.w3.org/2001/XMLSchema" xmlns:p="http://schemas.microsoft.com/office/2006/metadata/properties" xmlns:ns2="50022103-89e0-4400-8292-e6e6afcf6675" xmlns:ns3="59375148-f584-4e06-8ab2-72eb0c6604be" targetNamespace="http://schemas.microsoft.com/office/2006/metadata/properties" ma:root="true" ma:fieldsID="9975cb39066affaa4da35b5bf7a3c112" ns2:_="" ns3:_="">
    <xsd:import namespace="50022103-89e0-4400-8292-e6e6afcf6675"/>
    <xsd:import namespace="59375148-f584-4e06-8ab2-72eb0c6604b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022103-89e0-4400-8292-e6e6afcf66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375148-f584-4e06-8ab2-72eb0c6604b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1.xml><?xml version="1.0" encoding="utf-8"?>
<Control xmlns="http://schemas.microsoft.com/VisualStudio/2011/storyboarding/control">
  <Id Name="369f9055-6b6c-48b9-9320-5df2d46c430a" Revision="1" Stencil="7276b9ef-3953-4dce-a89b-ed85f20b8b93" StencilVersion="1.0"/>
</Control>
</file>

<file path=customXml/item32.xml><?xml version="1.0" encoding="utf-8"?>
<?mso-contentType ?>
<FormTemplates xmlns="http://schemas.microsoft.com/sharepoint/v3/contenttype/forms">
  <Display>DocumentLibraryForm</Display>
  <Edit>DocumentLibraryForm</Edit>
  <New>DocumentLibraryForm</New>
</FormTemplates>
</file>

<file path=customXml/item33.xml><?xml version="1.0" encoding="utf-8"?>
<?mso-contentType ?>
<FormTemplates xmlns="http://schemas.microsoft.com/sharepoint/v3/contenttype/forms">
  <Display>DocumentLibraryForm</Display>
  <Edit>DocumentLibraryForm</Edit>
  <New>DocumentLibraryForm</New>
</FormTemplates>
</file>

<file path=customXml/item34.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5.xml><?xml version="1.0" encoding="utf-8"?>
<Control xmlns="http://schemas.microsoft.com/VisualStudio/2011/storyboarding/control">
  <Id Name="a53d73d2-368b-429e-b817-1324eec1382c" Revision="1" Stencil="7276b9ef-3953-4dce-a89b-ed85f20b8b93" StencilVersion="1.0"/>
</Control>
</file>

<file path=customXml/item36.xml><?xml version="1.0" encoding="utf-8"?>
<Control xmlns="http://schemas.microsoft.com/VisualStudio/2011/storyboarding/control">
  <Id Name="a2191c86-fc50-4add-948c-129f6b5a88d8" Revision="1" Stencil="7276b9ef-3953-4dce-a89b-ed85f20b8b93" StencilVersion="1.0"/>
</Control>
</file>

<file path=customXml/item37.xml><?xml version="1.0" encoding="utf-8"?>
<Control xmlns="http://schemas.microsoft.com/VisualStudio/2011/storyboarding/control">
  <Id Name="369f9055-6b6c-48b9-9320-5df2d46c430a" Revision="1" Stencil="7276b9ef-3953-4dce-a89b-ed85f20b8b93" StencilVersion="1.0"/>
</Control>
</file>

<file path=customXml/item38.xml><?xml version="1.0" encoding="utf-8"?>
<Control xmlns="http://schemas.microsoft.com/VisualStudio/2011/storyboarding/control">
  <Id Name="a53d73d2-368b-429e-b817-1324eec1382c" Revision="1" Stencil="7276b9ef-3953-4dce-a89b-ed85f20b8b93" StencilVersion="1.0"/>
</Control>
</file>

<file path=customXml/item39.xml><?xml version="1.0" encoding="utf-8"?>
<Control xmlns="http://schemas.microsoft.com/VisualStudio/2011/storyboarding/control">
  <Id Name="a53d73d2-368b-429e-b817-1324eec1382c" Revision="1" Stencil="7276b9ef-3953-4dce-a89b-ed85f20b8b93" StencilVersion="1.0"/>
</Control>
</file>

<file path=customXml/item4.xml><?xml version="1.0" encoding="utf-8"?>
<Control xmlns="http://schemas.microsoft.com/VisualStudio/2011/storyboarding/control">
  <Id Name="fb22c541-ded0-47fa-8877-83a4c2d16227" Revision="1" Stencil="7276b9ef-3953-4dce-a89b-ed85f20b8b93" StencilVersion="1.0"/>
</Control>
</file>

<file path=customXml/item40.xml><?xml version="1.0" encoding="utf-8"?>
<?mso-contentType ?>
<FormTemplates xmlns="http://schemas.microsoft.com/sharepoint/v3/contenttype/forms">
  <Display>DocumentLibraryForm</Display>
  <Edit>DocumentLibraryForm</Edit>
  <New>DocumentLibraryForm</New>
</FormTemplates>
</file>

<file path=customXml/item41.xml><?xml version="1.0" encoding="utf-8"?>
<Control xmlns="http://schemas.microsoft.com/VisualStudio/2011/storyboarding/control">
  <Id Name="a2191c86-fc50-4add-948c-129f6b5a88d8" Revision="1" Stencil="7276b9ef-3953-4dce-a89b-ed85f20b8b93" StencilVersion="1.0"/>
</Control>
</file>

<file path=customXml/item42.xml><?xml version="1.0" encoding="utf-8"?>
<Control xmlns="http://schemas.microsoft.com/VisualStudio/2011/storyboarding/control">
  <Id Name="a2191c86-fc50-4add-948c-129f6b5a88d8" Revision="1" Stencil="7276b9ef-3953-4dce-a89b-ed85f20b8b93" StencilVersion="1.0"/>
</Control>
</file>

<file path=customXml/item43.xml><?xml version="1.0" encoding="utf-8"?>
<Control xmlns="http://schemas.microsoft.com/VisualStudio/2011/storyboarding/control">
  <Id Name="fb22c541-ded0-47fa-8877-83a4c2d16227" Revision="1" Stencil="7276b9ef-3953-4dce-a89b-ed85f20b8b93" StencilVersion="1.0"/>
</Control>
</file>

<file path=customXml/item44.xml><?xml version="1.0" encoding="utf-8"?>
<p:properties xmlns:p="http://schemas.microsoft.com/office/2006/metadata/properties" xmlns:xsi="http://www.w3.org/2001/XMLSchema-instance" xmlns:pc="http://schemas.microsoft.com/office/infopath/2007/PartnerControls">
  <documentManagement/>
</p:properties>
</file>

<file path=customXml/item45.xml><?xml version="1.0" encoding="utf-8"?>
<Control xmlns="http://schemas.microsoft.com/VisualStudio/2011/storyboarding/control">
  <Id Name="a2191c86-fc50-4add-948c-129f6b5a88d8" Revision="1" Stencil="7276b9ef-3953-4dce-a89b-ed85f20b8b93" StencilVersion="1.0"/>
</Control>
</file>

<file path=customXml/item4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7.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5.xml><?xml version="1.0" encoding="utf-8"?>
<Control xmlns="http://schemas.microsoft.com/VisualStudio/2011/storyboarding/control">
  <Id Name="fb22c541-ded0-47fa-8877-83a4c2d16227" Revision="1" Stencil="7276b9ef-3953-4dce-a89b-ed85f20b8b93" StencilVersion="1.0"/>
</Control>
</file>

<file path=customXml/item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7.xml><?xml version="1.0" encoding="utf-8"?>
<Control xmlns="http://schemas.microsoft.com/VisualStudio/2011/storyboarding/control">
  <Id Name="369f9055-6b6c-48b9-9320-5df2d46c430a"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D61CA91B-352F-42E0-B6C5-4574F27C7987}">
  <ds:schemaRefs>
    <ds:schemaRef ds:uri="http://schemas.microsoft.com/office/2006/metadata/properties"/>
    <ds:schemaRef ds:uri="http://schemas.microsoft.com/office/infopath/2007/PartnerControls"/>
    <ds:schemaRef ds:uri="83cd2334-221a-48c3-9034-bfd1542dfe28"/>
  </ds:schemaRefs>
</ds:datastoreItem>
</file>

<file path=customXml/itemProps10.xml><?xml version="1.0" encoding="utf-8"?>
<ds:datastoreItem xmlns:ds="http://schemas.openxmlformats.org/officeDocument/2006/customXml" ds:itemID="{5B38D88C-0CC2-4211-86D3-1D5D8A42E079}">
  <ds:schemaRefs>
    <ds:schemaRef ds:uri="http://schemas.microsoft.com/VisualStudio/2011/storyboarding/control"/>
  </ds:schemaRefs>
</ds:datastoreItem>
</file>

<file path=customXml/itemProps11.xml><?xml version="1.0" encoding="utf-8"?>
<ds:datastoreItem xmlns:ds="http://schemas.openxmlformats.org/officeDocument/2006/customXml" ds:itemID="{04D648FA-1019-4BE1-90EF-3C2B65D84B1D}">
  <ds:schemaRefs>
    <ds:schemaRef ds:uri="http://schemas.microsoft.com/VisualStudio/2011/storyboarding/control"/>
  </ds:schemaRefs>
</ds:datastoreItem>
</file>

<file path=customXml/itemProps12.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13.xml><?xml version="1.0" encoding="utf-8"?>
<ds:datastoreItem xmlns:ds="http://schemas.openxmlformats.org/officeDocument/2006/customXml" ds:itemID="{4084C67E-8A3E-4E65-AAB4-E2AC83A93892}">
  <ds:schemaRefs>
    <ds:schemaRef ds:uri="http://schemas.microsoft.com/sharepoint/v3/contenttype/forms"/>
  </ds:schemaRefs>
</ds:datastoreItem>
</file>

<file path=customXml/itemProps14.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5.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6.xml><?xml version="1.0" encoding="utf-8"?>
<ds:datastoreItem xmlns:ds="http://schemas.openxmlformats.org/officeDocument/2006/customXml" ds:itemID="{22B19924-F4E0-424B-8B9C-D00324498899}">
  <ds:schemaRefs>
    <ds:schemaRef ds:uri="http://schemas.microsoft.com/VisualStudio/2011/storyboarding/control"/>
  </ds:schemaRefs>
</ds:datastoreItem>
</file>

<file path=customXml/itemProps17.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8.xml><?xml version="1.0" encoding="utf-8"?>
<ds:datastoreItem xmlns:ds="http://schemas.openxmlformats.org/officeDocument/2006/customXml" ds:itemID="{9CAC1166-254A-4ECC-9FF3-F0BE2450A5ED}">
  <ds:schemaRefs>
    <ds:schemaRef ds:uri="http://schemas.microsoft.com/sharepoint/v3/contenttype/forms"/>
  </ds:schemaRefs>
</ds:datastoreItem>
</file>

<file path=customXml/itemProps19.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2.xml><?xml version="1.0" encoding="utf-8"?>
<ds:datastoreItem xmlns:ds="http://schemas.openxmlformats.org/officeDocument/2006/customXml" ds:itemID="{52074FD6-7B89-4860-A7F5-3142E4BB3925}">
  <ds:schemaRefs>
    <ds:schemaRef ds:uri="http://schemas.microsoft.com/VisualStudio/2011/storyboarding/control"/>
  </ds:schemaRefs>
</ds:datastoreItem>
</file>

<file path=customXml/itemProps20.xml><?xml version="1.0" encoding="utf-8"?>
<ds:datastoreItem xmlns:ds="http://schemas.openxmlformats.org/officeDocument/2006/customXml" ds:itemID="{1D045F83-2E25-4E6A-B65D-4386A130F4B9}">
  <ds:schemaRefs>
    <ds:schemaRef ds:uri="http://schemas.microsoft.com/office/2006/metadata/properties"/>
    <ds:schemaRef ds:uri="http://schemas.microsoft.com/office/infopath/2007/PartnerControls"/>
    <ds:schemaRef ds:uri="83cd2334-221a-48c3-9034-bfd1542dfe28"/>
  </ds:schemaRefs>
</ds:datastoreItem>
</file>

<file path=customXml/itemProps21.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2.xml><?xml version="1.0" encoding="utf-8"?>
<ds:datastoreItem xmlns:ds="http://schemas.openxmlformats.org/officeDocument/2006/customXml" ds:itemID="{56657F5F-D06C-42D2-8A73-EB92CE06E0F5}">
  <ds:schemaRefs>
    <ds:schemaRef ds:uri="http://schemas.microsoft.com/sharepoint/v3/contenttype/forms"/>
  </ds:schemaRefs>
</ds:datastoreItem>
</file>

<file path=customXml/itemProps23.xml><?xml version="1.0" encoding="utf-8"?>
<ds:datastoreItem xmlns:ds="http://schemas.openxmlformats.org/officeDocument/2006/customXml" ds:itemID="{363EC476-998E-47C7-9A2C-519F7862899B}">
  <ds:schemaRefs>
    <ds:schemaRef ds:uri="http://schemas.microsoft.com/sharepoint/v3/contenttype/forms"/>
  </ds:schemaRefs>
</ds:datastoreItem>
</file>

<file path=customXml/itemProps24.xml><?xml version="1.0" encoding="utf-8"?>
<ds:datastoreItem xmlns:ds="http://schemas.openxmlformats.org/officeDocument/2006/customXml" ds:itemID="{FC909EAC-51BC-4C3D-9EAC-442268D8B584}">
  <ds:schemaRefs>
    <ds:schemaRef ds:uri="http://schemas.microsoft.com/office/2006/metadata/properties"/>
    <ds:schemaRef ds:uri="http://schemas.microsoft.com/office/infopath/2007/PartnerControls"/>
    <ds:schemaRef ds:uri="83cd2334-221a-48c3-9034-bfd1542dfe28"/>
  </ds:schemaRefs>
</ds:datastoreItem>
</file>

<file path=customXml/itemProps25.xml><?xml version="1.0" encoding="utf-8"?>
<ds:datastoreItem xmlns:ds="http://schemas.openxmlformats.org/officeDocument/2006/customXml" ds:itemID="{9078B204-D24E-49D3-8588-21D80126AE40}">
  <ds:schemaRefs>
    <ds:schemaRef ds:uri="http://schemas.microsoft.com/VisualStudio/2011/storyboarding/control"/>
  </ds:schemaRefs>
</ds:datastoreItem>
</file>

<file path=customXml/itemProps26.xml><?xml version="1.0" encoding="utf-8"?>
<ds:datastoreItem xmlns:ds="http://schemas.openxmlformats.org/officeDocument/2006/customXml" ds:itemID="{6DB2784B-1A41-49B8-8F0F-1517DB09B9CC}">
  <ds:schemaRefs>
    <ds:schemaRef ds:uri="http://schemas.microsoft.com/office/2006/metadata/properties"/>
    <ds:schemaRef ds:uri="http://schemas.microsoft.com/office/infopath/2007/PartnerControls"/>
    <ds:schemaRef ds:uri="83cd2334-221a-48c3-9034-bfd1542dfe28"/>
  </ds:schemaRefs>
</ds:datastoreItem>
</file>

<file path=customXml/itemProps27.xml><?xml version="1.0" encoding="utf-8"?>
<ds:datastoreItem xmlns:ds="http://schemas.openxmlformats.org/officeDocument/2006/customXml" ds:itemID="{38B2F790-1510-4903-AAE4-F83BD14C3519}">
  <ds:schemaRefs>
    <ds:schemaRef ds:uri="http://schemas.microsoft.com/sharepoint/v3/contenttype/forms"/>
  </ds:schemaRefs>
</ds:datastoreItem>
</file>

<file path=customXml/itemProps28.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9.xml><?xml version="1.0" encoding="utf-8"?>
<ds:datastoreItem xmlns:ds="http://schemas.openxmlformats.org/officeDocument/2006/customXml" ds:itemID="{BDE304B6-A442-4A0D-8DA1-A807AA282CA3}">
  <ds:schemaRefs>
    <ds:schemaRef ds:uri="http://schemas.microsoft.com/sharepoint/v3/contenttype/forms"/>
  </ds:schemaRefs>
</ds:datastoreItem>
</file>

<file path=customXml/itemProps3.xml><?xml version="1.0" encoding="utf-8"?>
<ds:datastoreItem xmlns:ds="http://schemas.openxmlformats.org/officeDocument/2006/customXml" ds:itemID="{25D6EB99-8B0B-402A-8730-FFBD47DA5A79}">
  <ds:schemaRefs>
    <ds:schemaRef ds:uri="http://schemas.microsoft.com/office/2006/metadata/properties"/>
    <ds:schemaRef ds:uri="http://schemas.microsoft.com/office/infopath/2007/PartnerControls"/>
    <ds:schemaRef ds:uri="83cd2334-221a-48c3-9034-bfd1542dfe28"/>
  </ds:schemaRefs>
</ds:datastoreItem>
</file>

<file path=customXml/itemProps30.xml><?xml version="1.0" encoding="utf-8"?>
<ds:datastoreItem xmlns:ds="http://schemas.openxmlformats.org/officeDocument/2006/customXml" ds:itemID="{331AA11B-F634-4382-BD04-3BD34417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022103-89e0-4400-8292-e6e6afcf6675"/>
    <ds:schemaRef ds:uri="59375148-f584-4e06-8ab2-72eb0c6604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1.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32.xml><?xml version="1.0" encoding="utf-8"?>
<ds:datastoreItem xmlns:ds="http://schemas.openxmlformats.org/officeDocument/2006/customXml" ds:itemID="{85177B90-608C-444F-9728-07EB94525746}">
  <ds:schemaRefs>
    <ds:schemaRef ds:uri="http://schemas.microsoft.com/sharepoint/v3/contenttype/forms"/>
  </ds:schemaRefs>
</ds:datastoreItem>
</file>

<file path=customXml/itemProps33.xml><?xml version="1.0" encoding="utf-8"?>
<ds:datastoreItem xmlns:ds="http://schemas.openxmlformats.org/officeDocument/2006/customXml" ds:itemID="{7A5F9F63-3167-4815-A419-4554F78B7418}">
  <ds:schemaRefs>
    <ds:schemaRef ds:uri="http://schemas.microsoft.com/sharepoint/v3/contenttype/forms"/>
  </ds:schemaRefs>
</ds:datastoreItem>
</file>

<file path=customXml/itemProps34.xml><?xml version="1.0" encoding="utf-8"?>
<ds:datastoreItem xmlns:ds="http://schemas.openxmlformats.org/officeDocument/2006/customXml" ds:itemID="{782C882A-CBA3-4B00-9AD7-35DB1ADC429C}">
  <ds:schemaRefs>
    <ds:schemaRef ds:uri="http://schemas.microsoft.com/office/2006/metadata/properties"/>
    <ds:schemaRef ds:uri="http://schemas.microsoft.com/office/infopath/2007/PartnerControls"/>
    <ds:schemaRef ds:uri="83cd2334-221a-48c3-9034-bfd1542dfe28"/>
  </ds:schemaRefs>
</ds:datastoreItem>
</file>

<file path=customXml/itemProps35.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36.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37.xml><?xml version="1.0" encoding="utf-8"?>
<ds:datastoreItem xmlns:ds="http://schemas.openxmlformats.org/officeDocument/2006/customXml" ds:itemID="{FA3DC5C8-715B-4C29-A084-8FCF25037E1A}">
  <ds:schemaRefs>
    <ds:schemaRef ds:uri="http://schemas.microsoft.com/VisualStudio/2011/storyboarding/control"/>
  </ds:schemaRefs>
</ds:datastoreItem>
</file>

<file path=customXml/itemProps38.xml><?xml version="1.0" encoding="utf-8"?>
<ds:datastoreItem xmlns:ds="http://schemas.openxmlformats.org/officeDocument/2006/customXml" ds:itemID="{C2A0CE49-5FA2-4A18-B5A1-E244FF589278}">
  <ds:schemaRefs>
    <ds:schemaRef ds:uri="http://schemas.microsoft.com/VisualStudio/2011/storyboarding/control"/>
  </ds:schemaRefs>
</ds:datastoreItem>
</file>

<file path=customXml/itemProps39.xml><?xml version="1.0" encoding="utf-8"?>
<ds:datastoreItem xmlns:ds="http://schemas.openxmlformats.org/officeDocument/2006/customXml" ds:itemID="{AD32CFE2-C1DD-43FC-BC77-4BF52C30923E}">
  <ds:schemaRefs>
    <ds:schemaRef ds:uri="http://schemas.microsoft.com/VisualStudio/2011/storyboarding/control"/>
  </ds:schemaRefs>
</ds:datastoreItem>
</file>

<file path=customXml/itemProps4.xml><?xml version="1.0" encoding="utf-8"?>
<ds:datastoreItem xmlns:ds="http://schemas.openxmlformats.org/officeDocument/2006/customXml" ds:itemID="{6F7B67FC-A294-4151-A3D0-028A4C62A6D0}">
  <ds:schemaRefs>
    <ds:schemaRef ds:uri="http://schemas.microsoft.com/VisualStudio/2011/storyboarding/control"/>
  </ds:schemaRefs>
</ds:datastoreItem>
</file>

<file path=customXml/itemProps40.xml><?xml version="1.0" encoding="utf-8"?>
<ds:datastoreItem xmlns:ds="http://schemas.openxmlformats.org/officeDocument/2006/customXml" ds:itemID="{CE1167EB-B1BD-4564-AB13-EDA66F830B51}">
  <ds:schemaRefs>
    <ds:schemaRef ds:uri="http://schemas.microsoft.com/sharepoint/v3/contenttype/forms"/>
  </ds:schemaRefs>
</ds:datastoreItem>
</file>

<file path=customXml/itemProps41.xml><?xml version="1.0" encoding="utf-8"?>
<ds:datastoreItem xmlns:ds="http://schemas.openxmlformats.org/officeDocument/2006/customXml" ds:itemID="{23EBDF22-8BA3-46DC-8B36-1E857EEFE87D}">
  <ds:schemaRefs>
    <ds:schemaRef ds:uri="http://schemas.microsoft.com/VisualStudio/2011/storyboarding/control"/>
  </ds:schemaRefs>
</ds:datastoreItem>
</file>

<file path=customXml/itemProps42.xml><?xml version="1.0" encoding="utf-8"?>
<ds:datastoreItem xmlns:ds="http://schemas.openxmlformats.org/officeDocument/2006/customXml" ds:itemID="{B2174845-826E-4538-87F5-54119348BEB8}">
  <ds:schemaRefs>
    <ds:schemaRef ds:uri="http://schemas.microsoft.com/VisualStudio/2011/storyboarding/control"/>
  </ds:schemaRefs>
</ds:datastoreItem>
</file>

<file path=customXml/itemProps43.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44.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45.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46.xml><?xml version="1.0" encoding="utf-8"?>
<ds:datastoreItem xmlns:ds="http://schemas.openxmlformats.org/officeDocument/2006/customXml" ds:itemID="{93F15197-6BBC-4164-903D-565C34528B40}">
  <ds:schemaRefs>
    <ds:schemaRef ds:uri="http://schemas.microsoft.com/office/2006/metadata/properties"/>
    <ds:schemaRef ds:uri="http://schemas.microsoft.com/office/infopath/2007/PartnerControls"/>
    <ds:schemaRef ds:uri="83cd2334-221a-48c3-9034-bfd1542dfe28"/>
  </ds:schemaRefs>
</ds:datastoreItem>
</file>

<file path=customXml/itemProps47.xml><?xml version="1.0" encoding="utf-8"?>
<ds:datastoreItem xmlns:ds="http://schemas.openxmlformats.org/officeDocument/2006/customXml" ds:itemID="{6715870A-CE33-44B5-95A9-6A8460A09446}">
  <ds:schemaRefs>
    <ds:schemaRef ds:uri="http://schemas.microsoft.com/office/2006/metadata/properties"/>
    <ds:schemaRef ds:uri="http://schemas.microsoft.com/office/infopath/2007/PartnerControls"/>
    <ds:schemaRef ds:uri="83cd2334-221a-48c3-9034-bfd1542dfe28"/>
  </ds:schemaRefs>
</ds:datastoreItem>
</file>

<file path=customXml/itemProps5.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6.xml><?xml version="1.0" encoding="utf-8"?>
<ds:datastoreItem xmlns:ds="http://schemas.openxmlformats.org/officeDocument/2006/customXml" ds:itemID="{44A51401-03BB-48DC-8291-076763BA2A65}">
  <ds:schemaRefs>
    <ds:schemaRef ds:uri="http://schemas.microsoft.com/office/2006/metadata/properties"/>
    <ds:schemaRef ds:uri="http://schemas.microsoft.com/office/infopath/2007/PartnerControls"/>
    <ds:schemaRef ds:uri="83cd2334-221a-48c3-9034-bfd1542dfe28"/>
  </ds:schemaRefs>
</ds:datastoreItem>
</file>

<file path=customXml/itemProps7.xml><?xml version="1.0" encoding="utf-8"?>
<ds:datastoreItem xmlns:ds="http://schemas.openxmlformats.org/officeDocument/2006/customXml" ds:itemID="{193E960C-3179-4EB3-968C-8695257820C5}">
  <ds:schemaRefs>
    <ds:schemaRef ds:uri="http://schemas.microsoft.com/VisualStudio/2011/storyboarding/control"/>
  </ds:schemaRefs>
</ds:datastoreItem>
</file>

<file path=customXml/itemProps8.xml><?xml version="1.0" encoding="utf-8"?>
<ds:datastoreItem xmlns:ds="http://schemas.openxmlformats.org/officeDocument/2006/customXml" ds:itemID="{742CFDD0-9549-412A-8AF3-791FFC491193}">
  <ds:schemaRefs>
    <ds:schemaRef ds:uri="http://schemas.microsoft.com/VisualStudio/2011/storyboarding/control"/>
  </ds:schemaRefs>
</ds:datastoreItem>
</file>

<file path=customXml/itemProps9.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5747</TotalTime>
  <Words>9410</Words>
  <Application>Microsoft Macintosh PowerPoint</Application>
  <PresentationFormat>Widescreen</PresentationFormat>
  <Paragraphs>568</Paragraphs>
  <Slides>54</Slides>
  <Notes>44</Notes>
  <HiddenSlides>0</HiddenSlides>
  <MMClips>0</MMClips>
  <ScaleCrop>false</ScaleCrop>
  <HeadingPairs>
    <vt:vector size="6" baseType="variant">
      <vt:variant>
        <vt:lpstr>Fonts Used</vt:lpstr>
      </vt:variant>
      <vt:variant>
        <vt:i4>8</vt:i4>
      </vt:variant>
      <vt:variant>
        <vt:lpstr>Theme</vt:lpstr>
      </vt:variant>
      <vt:variant>
        <vt:i4>4</vt:i4>
      </vt:variant>
      <vt:variant>
        <vt:lpstr>Slide Titles</vt:lpstr>
      </vt:variant>
      <vt:variant>
        <vt:i4>54</vt:i4>
      </vt:variant>
    </vt:vector>
  </HeadingPairs>
  <TitlesOfParts>
    <vt:vector size="66" baseType="lpstr">
      <vt:lpstr>Segoe UI</vt:lpstr>
      <vt:lpstr>Segoe UI Light</vt:lpstr>
      <vt:lpstr>Segoe UI Semibold</vt:lpstr>
      <vt:lpstr>Arial</vt:lpstr>
      <vt:lpstr>Calibri</vt:lpstr>
      <vt:lpstr>Cambria Math</vt:lpstr>
      <vt:lpstr>Consolas</vt:lpstr>
      <vt:lpstr>Wingdings</vt:lpstr>
      <vt:lpstr>White Template</vt:lpstr>
      <vt:lpstr>Black Template</vt:lpstr>
      <vt:lpstr>1_WHITE TEMPLATE</vt:lpstr>
      <vt:lpstr>1_WHITE TEMPLATE</vt:lpstr>
      <vt:lpstr>使用机器学习模型 Using Machine Learning Models</vt:lpstr>
      <vt:lpstr>張家齊 Chia-Chi Chang</vt:lpstr>
      <vt:lpstr>PowerPoint Presentation</vt:lpstr>
      <vt:lpstr>ML1 ML2 On-line Workshop Agenda ML1 ML2在线研讨会议程</vt:lpstr>
      <vt:lpstr>PowerPoint Presentation</vt:lpstr>
      <vt:lpstr>数据科学是什么？ What is Data Science?</vt:lpstr>
      <vt:lpstr>数据科学运作过程 Data Science Process</vt:lpstr>
      <vt:lpstr>PowerPoint Presentation</vt:lpstr>
      <vt:lpstr>PowerPoint Presentation</vt:lpstr>
      <vt:lpstr>PowerPoint Presentation</vt:lpstr>
      <vt:lpstr>PowerPoint Presentation</vt:lpstr>
      <vt:lpstr>PowerPoint Presentation</vt:lpstr>
      <vt:lpstr>让我们从克隆工作坊笔记本开始 Let’s begin by cloning our workshop Notebook</vt:lpstr>
      <vt:lpstr>如何在 Azure 笔记本中导航
How to navigate Azure Notebooks</vt:lpstr>
      <vt:lpstr>K-means 聚类（ K均值聚类 ） K-means clustering</vt:lpstr>
      <vt:lpstr>问题 The question</vt:lpstr>
      <vt:lpstr>问题型态  The question type</vt:lpstr>
      <vt:lpstr>K-means 聚类 K-means clustering</vt:lpstr>
      <vt:lpstr>K-means 理论 K-means theory</vt:lpstr>
      <vt:lpstr>解读 k-means 聚类 Interpreting k-means clusters</vt:lpstr>
      <vt:lpstr>可视化 k-means 聚类 Visualizing k-means clusters</vt:lpstr>
      <vt:lpstr>解读 k-means簇 Interpreting k-means clusters</vt:lpstr>
      <vt:lpstr>朴素贝叶斯 Naïve Bayes</vt:lpstr>
      <vt:lpstr>问题 The question</vt:lpstr>
      <vt:lpstr>问题型态 
The question type</vt:lpstr>
      <vt:lpstr>K-means聚类 K-means clustering</vt:lpstr>
      <vt:lpstr>条件概率与贝叶斯定律 Conditional probability and Bayes’ law</vt:lpstr>
      <vt:lpstr>基于贝叶斯定律的垃圾邮件过滤机制 Bayes’ law for spam filtering</vt:lpstr>
      <vt:lpstr>朴素的假设  The naïve assumption</vt:lpstr>
      <vt:lpstr>探索数据：词云 Exploring the data: word clouds</vt:lpstr>
      <vt:lpstr>浏览数据：信息长度 Exploring the data: message length</vt:lpstr>
      <vt:lpstr>探索数据：语言 Exploring the data: languages</vt:lpstr>
      <vt:lpstr>探索数据：情感 Exploring the data: sentiment</vt:lpstr>
      <vt:lpstr>问题 The question</vt:lpstr>
      <vt:lpstr>问题型态 
The question type</vt:lpstr>
      <vt:lpstr>线性和多项式回归 Linear and polynomial regression</vt:lpstr>
      <vt:lpstr>回归综览 Overview of regression</vt:lpstr>
      <vt:lpstr>简单线性回归  Simple linear regression</vt:lpstr>
      <vt:lpstr>多项式回归  Polynomial regression</vt:lpstr>
      <vt:lpstr>过拟合模型  Overfitting models</vt:lpstr>
      <vt:lpstr>多重线性回归  Multiple regression</vt:lpstr>
      <vt:lpstr>多重多项式回归 Multiple polynomial regression</vt:lpstr>
      <vt:lpstr>分类数据 Categorical data</vt:lpstr>
      <vt:lpstr>https://aka.ms/ReactorFeedback</vt:lpstr>
      <vt:lpstr>线性回归（第 2 部分） Linear regression (part 2)</vt:lpstr>
      <vt:lpstr>第 2.2 节 综览 Section 2.2 Overview</vt:lpstr>
      <vt:lpstr>Azure 机器学习工作室 Azure Machine Learning Studio</vt:lpstr>
      <vt:lpstr>交叉验证  Cross validation</vt:lpstr>
      <vt:lpstr>独热编码 One-hot encoding</vt:lpstr>
      <vt:lpstr>岭回归 Ridge regression</vt:lpstr>
      <vt:lpstr>进阶学习：机器学习和数据科学 Further Learning in Machine Learning and Data Science…</vt:lpstr>
      <vt:lpstr>基于角色的微软证书：</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Morning!!!</dc:title>
  <dc:creator>Christopher Harrison</dc:creator>
  <cp:lastModifiedBy>Microsoft Office User</cp:lastModifiedBy>
  <cp:revision>23</cp:revision>
  <dcterms:created xsi:type="dcterms:W3CDTF">2020-01-14T11:02:30Z</dcterms:created>
  <dcterms:modified xsi:type="dcterms:W3CDTF">2020-04-07T01:52:19Z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chrhar@microsoft.com</vt:lpwstr>
  </property>
  <property fmtid="{D5CDD505-2E9C-101B-9397-08002B2CF9AE}" pid="5" name="MSIP_Label_f42aa342-8706-4288-bd11-ebb85995028c_SetDate">
    <vt:lpwstr>2020-01-14T11:45:25.5997572Z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54bd58d3-9c50-4471-acd3-e36a78a314e4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